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77" r:id="rId2"/>
    <p:sldId id="278" r:id="rId3"/>
    <p:sldId id="279" r:id="rId4"/>
    <p:sldId id="280" r:id="rId5"/>
    <p:sldId id="281" r:id="rId6"/>
    <p:sldId id="282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131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990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009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9602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9322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4461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094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907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865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406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313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834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138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572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693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179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3DAC-E30F-43BA-99FA-2B9B61DC9E9C}" type="datetimeFigureOut">
              <a:rPr lang="es-AR" smtClean="0"/>
              <a:t>25/3/2020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BE85750-20A8-4A57-86C4-3F1F1BD68E3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609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71222" y="148471"/>
            <a:ext cx="971067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/>
              <a:t>MOTIVATION</a:t>
            </a:r>
          </a:p>
          <a:p>
            <a:endParaRPr lang="es-AR" dirty="0"/>
          </a:p>
          <a:p>
            <a:r>
              <a:rPr lang="es-AR" sz="2400" b="1" dirty="0" err="1" smtClean="0"/>
              <a:t>Discuss</a:t>
            </a:r>
            <a:r>
              <a:rPr lang="es-AR" dirty="0" smtClean="0"/>
              <a:t>:</a:t>
            </a:r>
          </a:p>
          <a:p>
            <a:endParaRPr lang="es-A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AR" sz="2400" dirty="0" err="1" smtClean="0"/>
              <a:t>What</a:t>
            </a:r>
            <a:r>
              <a:rPr lang="es-AR" sz="2400" dirty="0" smtClean="0"/>
              <a:t> </a:t>
            </a:r>
            <a:r>
              <a:rPr lang="es-AR" sz="2400" dirty="0" err="1" smtClean="0"/>
              <a:t>is</a:t>
            </a:r>
            <a:r>
              <a:rPr lang="es-AR" sz="2400" dirty="0" smtClean="0"/>
              <a:t> </a:t>
            </a:r>
            <a:r>
              <a:rPr lang="es-AR" sz="2400" dirty="0" err="1" smtClean="0"/>
              <a:t>motivation</a:t>
            </a:r>
            <a:r>
              <a:rPr lang="es-AR" sz="2400" dirty="0" smtClean="0"/>
              <a:t>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AR" sz="2400" dirty="0" err="1" smtClean="0"/>
              <a:t>What</a:t>
            </a:r>
            <a:r>
              <a:rPr lang="es-AR" sz="2400" dirty="0" smtClean="0"/>
              <a:t> </a:t>
            </a:r>
            <a:r>
              <a:rPr lang="es-AR" sz="2400" dirty="0" err="1" smtClean="0"/>
              <a:t>does</a:t>
            </a:r>
            <a:r>
              <a:rPr lang="es-AR" sz="2400" dirty="0" smtClean="0"/>
              <a:t> </a:t>
            </a:r>
            <a:r>
              <a:rPr lang="es-AR" sz="2400" dirty="0" err="1" smtClean="0"/>
              <a:t>motivation</a:t>
            </a:r>
            <a:r>
              <a:rPr lang="es-AR" sz="2400" dirty="0" smtClean="0"/>
              <a:t> </a:t>
            </a:r>
            <a:r>
              <a:rPr lang="es-AR" sz="2400" dirty="0" err="1" smtClean="0"/>
              <a:t>influence</a:t>
            </a:r>
            <a:r>
              <a:rPr lang="es-AR" sz="2400" dirty="0" smtClean="0"/>
              <a:t>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AR" sz="2400" dirty="0" err="1" smtClean="0"/>
              <a:t>Why</a:t>
            </a:r>
            <a:r>
              <a:rPr lang="es-AR" sz="2400" dirty="0" smtClean="0"/>
              <a:t> </a:t>
            </a:r>
            <a:r>
              <a:rPr lang="es-AR" sz="2400" dirty="0" err="1" smtClean="0"/>
              <a:t>is</a:t>
            </a:r>
            <a:r>
              <a:rPr lang="es-AR" sz="2400" dirty="0" smtClean="0"/>
              <a:t> </a:t>
            </a:r>
            <a:r>
              <a:rPr lang="es-AR" sz="2400" dirty="0" err="1" smtClean="0"/>
              <a:t>it</a:t>
            </a:r>
            <a:r>
              <a:rPr lang="es-AR" sz="2400" dirty="0" smtClean="0"/>
              <a:t> </a:t>
            </a:r>
            <a:r>
              <a:rPr lang="es-AR" sz="2400" dirty="0" err="1" smtClean="0"/>
              <a:t>important</a:t>
            </a:r>
            <a:r>
              <a:rPr lang="es-AR" sz="2400" dirty="0" smtClean="0"/>
              <a:t> in </a:t>
            </a:r>
            <a:r>
              <a:rPr lang="es-AR" sz="2400" dirty="0" err="1" smtClean="0"/>
              <a:t>language</a:t>
            </a:r>
            <a:r>
              <a:rPr lang="es-AR" sz="2400" dirty="0" smtClean="0"/>
              <a:t> </a:t>
            </a:r>
            <a:r>
              <a:rPr lang="es-AR" sz="2400" dirty="0" err="1" smtClean="0"/>
              <a:t>learning</a:t>
            </a:r>
            <a:r>
              <a:rPr lang="es-AR" sz="2400" dirty="0" smtClean="0"/>
              <a:t>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AR" sz="2400" dirty="0" err="1" smtClean="0"/>
              <a:t>Why</a:t>
            </a:r>
            <a:r>
              <a:rPr lang="es-AR" sz="2400" dirty="0" smtClean="0"/>
              <a:t> </a:t>
            </a:r>
            <a:r>
              <a:rPr lang="es-AR" sz="2400" dirty="0" err="1" smtClean="0"/>
              <a:t>were</a:t>
            </a:r>
            <a:r>
              <a:rPr lang="es-AR" sz="2400" dirty="0" smtClean="0"/>
              <a:t>/ are </a:t>
            </a:r>
            <a:r>
              <a:rPr lang="es-AR" sz="2400" dirty="0" err="1" smtClean="0"/>
              <a:t>you</a:t>
            </a:r>
            <a:r>
              <a:rPr lang="es-AR" sz="2400" dirty="0" smtClean="0"/>
              <a:t> </a:t>
            </a:r>
            <a:r>
              <a:rPr lang="es-AR" sz="2400" dirty="0" err="1" smtClean="0"/>
              <a:t>motivated</a:t>
            </a:r>
            <a:r>
              <a:rPr lang="es-AR" sz="2400" dirty="0" smtClean="0"/>
              <a:t> to </a:t>
            </a:r>
            <a:r>
              <a:rPr lang="es-AR" sz="2400" dirty="0" err="1" smtClean="0"/>
              <a:t>learn</a:t>
            </a:r>
            <a:r>
              <a:rPr lang="es-AR" sz="2400" dirty="0" smtClean="0"/>
              <a:t> English?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AR" sz="2400" dirty="0" err="1" smtClean="0"/>
              <a:t>Which</a:t>
            </a:r>
            <a:r>
              <a:rPr lang="es-AR" sz="2400" dirty="0" smtClean="0"/>
              <a:t> </a:t>
            </a:r>
            <a:r>
              <a:rPr lang="es-AR" sz="2400" dirty="0" err="1" smtClean="0"/>
              <a:t>factors</a:t>
            </a:r>
            <a:r>
              <a:rPr lang="es-AR" sz="2400" dirty="0" smtClean="0"/>
              <a:t> </a:t>
            </a:r>
            <a:r>
              <a:rPr lang="es-AR" sz="2400" dirty="0" err="1" smtClean="0"/>
              <a:t>influence</a:t>
            </a:r>
            <a:r>
              <a:rPr lang="es-AR" sz="2400" dirty="0" smtClean="0"/>
              <a:t> </a:t>
            </a:r>
            <a:r>
              <a:rPr lang="es-AR" sz="2400" dirty="0" err="1" smtClean="0"/>
              <a:t>our</a:t>
            </a:r>
            <a:r>
              <a:rPr lang="es-AR" sz="2400" dirty="0" smtClean="0"/>
              <a:t> </a:t>
            </a:r>
            <a:r>
              <a:rPr lang="es-AR" sz="2400" dirty="0" err="1" smtClean="0"/>
              <a:t>motivation</a:t>
            </a:r>
            <a:r>
              <a:rPr lang="es-AR" sz="2400" dirty="0" smtClean="0"/>
              <a:t> to </a:t>
            </a:r>
            <a:r>
              <a:rPr lang="es-AR" sz="2400" dirty="0" err="1" smtClean="0"/>
              <a:t>learn</a:t>
            </a:r>
            <a:r>
              <a:rPr lang="es-AR" sz="2400" dirty="0" smtClean="0"/>
              <a:t> English?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AR" sz="2400" dirty="0" err="1" smtClean="0"/>
              <a:t>How</a:t>
            </a:r>
            <a:r>
              <a:rPr lang="es-AR" sz="2400" dirty="0" smtClean="0"/>
              <a:t> can </a:t>
            </a:r>
            <a:r>
              <a:rPr lang="es-AR" sz="2400" dirty="0" err="1" smtClean="0"/>
              <a:t>teachers</a:t>
            </a:r>
            <a:r>
              <a:rPr lang="es-AR" sz="2400" dirty="0" smtClean="0"/>
              <a:t> </a:t>
            </a:r>
            <a:r>
              <a:rPr lang="es-AR" sz="2400" dirty="0" err="1" smtClean="0"/>
              <a:t>encourage</a:t>
            </a:r>
            <a:r>
              <a:rPr lang="es-AR" sz="2400" dirty="0" smtClean="0"/>
              <a:t> </a:t>
            </a:r>
            <a:r>
              <a:rPr lang="es-AR" sz="2400" dirty="0" err="1" smtClean="0"/>
              <a:t>greater</a:t>
            </a:r>
            <a:r>
              <a:rPr lang="es-AR" sz="2400" dirty="0" smtClean="0"/>
              <a:t> </a:t>
            </a:r>
            <a:r>
              <a:rPr lang="es-AR" sz="2400" dirty="0" err="1" smtClean="0"/>
              <a:t>motivation</a:t>
            </a:r>
            <a:r>
              <a:rPr lang="es-AR" sz="2400" dirty="0" smtClean="0"/>
              <a:t> in </a:t>
            </a:r>
            <a:r>
              <a:rPr lang="es-AR" sz="2400" dirty="0" err="1" smtClean="0"/>
              <a:t>their</a:t>
            </a:r>
            <a:r>
              <a:rPr lang="es-AR" sz="2400" dirty="0" smtClean="0"/>
              <a:t> </a:t>
            </a:r>
            <a:r>
              <a:rPr lang="es-AR" sz="2400" dirty="0" err="1" smtClean="0"/>
              <a:t>learners</a:t>
            </a:r>
            <a:r>
              <a:rPr lang="es-AR" sz="2400" dirty="0" smtClean="0"/>
              <a:t>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AR" sz="2400" dirty="0" err="1" smtClean="0"/>
              <a:t>Think</a:t>
            </a:r>
            <a:r>
              <a:rPr lang="es-AR" sz="2400" dirty="0" smtClean="0"/>
              <a:t> of </a:t>
            </a:r>
            <a:r>
              <a:rPr lang="es-AR" sz="2400" dirty="0" err="1" smtClean="0"/>
              <a:t>examples</a:t>
            </a:r>
            <a:r>
              <a:rPr lang="es-AR" sz="2400" dirty="0" smtClean="0"/>
              <a:t> of </a:t>
            </a:r>
            <a:r>
              <a:rPr lang="es-AR" sz="2400" dirty="0" err="1" smtClean="0"/>
              <a:t>classroom</a:t>
            </a:r>
            <a:r>
              <a:rPr lang="es-AR" sz="2400" dirty="0" smtClean="0"/>
              <a:t> </a:t>
            </a:r>
            <a:r>
              <a:rPr lang="es-AR" sz="2400" dirty="0" err="1" smtClean="0"/>
              <a:t>activities</a:t>
            </a:r>
            <a:r>
              <a:rPr lang="es-AR" sz="2400" dirty="0" smtClean="0"/>
              <a:t> </a:t>
            </a:r>
            <a:r>
              <a:rPr lang="es-AR" sz="2400" dirty="0" err="1" smtClean="0"/>
              <a:t>that</a:t>
            </a:r>
            <a:r>
              <a:rPr lang="es-AR" sz="2400" dirty="0" smtClean="0"/>
              <a:t> </a:t>
            </a:r>
            <a:r>
              <a:rPr lang="es-AR" sz="2400" dirty="0" err="1" smtClean="0"/>
              <a:t>may</a:t>
            </a:r>
            <a:r>
              <a:rPr lang="es-AR" sz="2400" dirty="0" smtClean="0"/>
              <a:t> </a:t>
            </a:r>
            <a:r>
              <a:rPr lang="es-AR" sz="2400" dirty="0" err="1" smtClean="0"/>
              <a:t>contribute</a:t>
            </a:r>
            <a:r>
              <a:rPr lang="es-AR" sz="2400" dirty="0" smtClean="0"/>
              <a:t> to </a:t>
            </a:r>
            <a:r>
              <a:rPr lang="es-AR" sz="2400" dirty="0" err="1" smtClean="0"/>
              <a:t>increasing</a:t>
            </a:r>
            <a:r>
              <a:rPr lang="es-AR" sz="2400" dirty="0" smtClean="0"/>
              <a:t> </a:t>
            </a:r>
            <a:r>
              <a:rPr lang="es-AR" sz="2400" dirty="0" err="1" smtClean="0"/>
              <a:t>students</a:t>
            </a:r>
            <a:r>
              <a:rPr lang="es-AR" sz="2400" dirty="0" smtClean="0"/>
              <a:t>’ </a:t>
            </a:r>
            <a:r>
              <a:rPr lang="es-AR" sz="2400" dirty="0" err="1" smtClean="0"/>
              <a:t>motivation</a:t>
            </a:r>
            <a:r>
              <a:rPr lang="es-AR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3381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93949" y="147635"/>
            <a:ext cx="10328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 smtClean="0"/>
              <a:t>Follow</a:t>
            </a:r>
            <a:r>
              <a:rPr lang="es-AR" sz="2400" b="1" dirty="0" smtClean="0"/>
              <a:t>-up </a:t>
            </a:r>
            <a:r>
              <a:rPr lang="es-AR" sz="2400" b="1" dirty="0" err="1" smtClean="0"/>
              <a:t>activity</a:t>
            </a:r>
            <a:r>
              <a:rPr lang="es-AR" sz="2400" b="1" dirty="0" smtClean="0"/>
              <a:t>:</a:t>
            </a:r>
          </a:p>
          <a:p>
            <a:endParaRPr lang="es-AR" sz="2400" b="1" dirty="0"/>
          </a:p>
          <a:p>
            <a:r>
              <a:rPr lang="es-AR" sz="2400" b="1" dirty="0" err="1" smtClean="0">
                <a:solidFill>
                  <a:srgbClr val="C00000"/>
                </a:solidFill>
              </a:rPr>
              <a:t>For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questions</a:t>
            </a:r>
            <a:r>
              <a:rPr lang="es-AR" sz="2400" b="1" dirty="0" smtClean="0">
                <a:solidFill>
                  <a:srgbClr val="C00000"/>
                </a:solidFill>
              </a:rPr>
              <a:t> 1-7, match </a:t>
            </a:r>
            <a:r>
              <a:rPr lang="es-AR" sz="2400" b="1" dirty="0" err="1" smtClean="0">
                <a:solidFill>
                  <a:srgbClr val="C00000"/>
                </a:solidFill>
              </a:rPr>
              <a:t>the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teaching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recommendations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with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the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influences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on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motivation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listed</a:t>
            </a:r>
            <a:r>
              <a:rPr lang="es-AR" sz="2400" b="1" dirty="0" smtClean="0">
                <a:solidFill>
                  <a:srgbClr val="C00000"/>
                </a:solidFill>
              </a:rPr>
              <a:t> A- H.</a:t>
            </a:r>
          </a:p>
          <a:p>
            <a:r>
              <a:rPr lang="es-AR" sz="2400" b="1" dirty="0" err="1" smtClean="0">
                <a:solidFill>
                  <a:srgbClr val="C00000"/>
                </a:solidFill>
              </a:rPr>
              <a:t>There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is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one</a:t>
            </a:r>
            <a:r>
              <a:rPr lang="es-AR" sz="2400" b="1" dirty="0" smtClean="0">
                <a:solidFill>
                  <a:srgbClr val="C00000"/>
                </a:solidFill>
              </a:rPr>
              <a:t> extra </a:t>
            </a:r>
            <a:r>
              <a:rPr lang="es-AR" sz="2400" b="1" dirty="0" err="1" smtClean="0">
                <a:solidFill>
                  <a:srgbClr val="C00000"/>
                </a:solidFill>
              </a:rPr>
              <a:t>option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which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you</a:t>
            </a:r>
            <a:r>
              <a:rPr lang="es-AR" sz="2400" b="1" dirty="0" smtClean="0">
                <a:solidFill>
                  <a:srgbClr val="C00000"/>
                </a:solidFill>
              </a:rPr>
              <a:t> do </a:t>
            </a:r>
            <a:r>
              <a:rPr lang="es-AR" sz="2400" b="1" dirty="0" err="1" smtClean="0">
                <a:solidFill>
                  <a:srgbClr val="C00000"/>
                </a:solidFill>
              </a:rPr>
              <a:t>not</a:t>
            </a:r>
            <a:r>
              <a:rPr lang="es-AR" sz="2400" b="1" dirty="0" smtClean="0">
                <a:solidFill>
                  <a:srgbClr val="C00000"/>
                </a:solidFill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</a:rPr>
              <a:t>need</a:t>
            </a:r>
            <a:r>
              <a:rPr lang="es-AR" sz="2400" b="1" dirty="0" smtClean="0">
                <a:solidFill>
                  <a:srgbClr val="C00000"/>
                </a:solidFill>
              </a:rPr>
              <a:t> to use.</a:t>
            </a:r>
            <a:endParaRPr lang="es-AR" sz="2400" b="1" dirty="0">
              <a:solidFill>
                <a:srgbClr val="C0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472690" y="2336891"/>
            <a:ext cx="34515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600" b="1" dirty="0" err="1" smtClean="0"/>
              <a:t>Influences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on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motivation</a:t>
            </a:r>
            <a:endParaRPr lang="es-ES" sz="1600" b="1" dirty="0" smtClean="0"/>
          </a:p>
          <a:p>
            <a:pPr>
              <a:lnSpc>
                <a:spcPct val="150000"/>
              </a:lnSpc>
            </a:pPr>
            <a:r>
              <a:rPr lang="es-ES" sz="1600" b="1" dirty="0"/>
              <a:t>A </a:t>
            </a:r>
            <a:r>
              <a:rPr lang="es-ES" sz="1600" b="1" dirty="0" smtClean="0"/>
              <a:t> </a:t>
            </a:r>
            <a:r>
              <a:rPr lang="es-ES" sz="1600" dirty="0" err="1" smtClean="0"/>
              <a:t>learner</a:t>
            </a:r>
            <a:r>
              <a:rPr lang="es-ES" sz="1600" dirty="0" smtClean="0"/>
              <a:t> </a:t>
            </a:r>
            <a:r>
              <a:rPr lang="es-ES" sz="1600" dirty="0" err="1" smtClean="0"/>
              <a:t>autonomy</a:t>
            </a:r>
            <a:endParaRPr lang="es-ES" sz="1600" b="1" dirty="0" smtClean="0"/>
          </a:p>
          <a:p>
            <a:pPr>
              <a:lnSpc>
                <a:spcPct val="150000"/>
              </a:lnSpc>
            </a:pPr>
            <a:r>
              <a:rPr lang="es-ES" sz="1600" b="1" dirty="0"/>
              <a:t>B </a:t>
            </a:r>
            <a:r>
              <a:rPr lang="es-ES" sz="1600" dirty="0" err="1" smtClean="0"/>
              <a:t>interest</a:t>
            </a:r>
            <a:r>
              <a:rPr lang="es-ES" sz="1600" dirty="0" smtClean="0"/>
              <a:t> in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lesson</a:t>
            </a:r>
            <a:endParaRPr lang="es-ES" sz="1600" b="1" dirty="0" smtClean="0"/>
          </a:p>
          <a:p>
            <a:pPr>
              <a:lnSpc>
                <a:spcPct val="150000"/>
              </a:lnSpc>
            </a:pPr>
            <a:r>
              <a:rPr lang="es-ES" sz="1600" b="1" dirty="0"/>
              <a:t>C </a:t>
            </a:r>
            <a:r>
              <a:rPr lang="es-ES" sz="1600" dirty="0" err="1" smtClean="0"/>
              <a:t>interest</a:t>
            </a:r>
            <a:r>
              <a:rPr lang="es-ES" sz="1600" dirty="0" smtClean="0"/>
              <a:t> in </a:t>
            </a:r>
            <a:r>
              <a:rPr lang="es-ES" sz="1600" dirty="0" err="1" smtClean="0"/>
              <a:t>the</a:t>
            </a:r>
            <a:r>
              <a:rPr lang="es-ES" sz="1600" dirty="0" smtClean="0"/>
              <a:t> target culture</a:t>
            </a:r>
            <a:endParaRPr lang="es-ES" sz="1600" b="1" dirty="0" smtClean="0"/>
          </a:p>
          <a:p>
            <a:pPr>
              <a:lnSpc>
                <a:spcPct val="150000"/>
              </a:lnSpc>
            </a:pPr>
            <a:r>
              <a:rPr lang="es-ES" sz="1600" b="1" dirty="0"/>
              <a:t>D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usefulness</a:t>
            </a:r>
            <a:r>
              <a:rPr lang="es-ES" sz="1600" dirty="0" smtClean="0"/>
              <a:t> of</a:t>
            </a:r>
            <a:endParaRPr lang="es-ES" sz="1600" b="1" dirty="0" smtClean="0"/>
          </a:p>
          <a:p>
            <a:pPr>
              <a:lnSpc>
                <a:spcPct val="150000"/>
              </a:lnSpc>
            </a:pPr>
            <a:r>
              <a:rPr lang="es-ES" sz="1600" dirty="0" err="1" smtClean="0"/>
              <a:t>learning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language</a:t>
            </a:r>
            <a:endParaRPr lang="es-ES" sz="1600" dirty="0" smtClean="0"/>
          </a:p>
          <a:p>
            <a:pPr>
              <a:lnSpc>
                <a:spcPct val="150000"/>
              </a:lnSpc>
            </a:pPr>
            <a:r>
              <a:rPr lang="es-ES" sz="1600" b="1" dirty="0"/>
              <a:t>E </a:t>
            </a:r>
            <a:r>
              <a:rPr lang="es-ES" sz="1600" dirty="0" err="1" smtClean="0"/>
              <a:t>Personalization</a:t>
            </a:r>
            <a:endParaRPr lang="es-ES" sz="1600" b="1" dirty="0" smtClean="0"/>
          </a:p>
          <a:p>
            <a:pPr>
              <a:lnSpc>
                <a:spcPct val="150000"/>
              </a:lnSpc>
            </a:pPr>
            <a:r>
              <a:rPr lang="es-ES" sz="1600" b="1" dirty="0"/>
              <a:t>F </a:t>
            </a:r>
            <a:r>
              <a:rPr lang="es-ES" sz="1600" dirty="0" err="1" smtClean="0"/>
              <a:t>goal-setting</a:t>
            </a:r>
            <a:endParaRPr lang="es-ES" sz="1600" b="1" dirty="0" smtClean="0"/>
          </a:p>
          <a:p>
            <a:pPr>
              <a:lnSpc>
                <a:spcPct val="150000"/>
              </a:lnSpc>
            </a:pPr>
            <a:r>
              <a:rPr lang="es-ES" sz="1600" b="1" dirty="0"/>
              <a:t>G </a:t>
            </a:r>
            <a:r>
              <a:rPr lang="es-ES" sz="1600" dirty="0" err="1" smtClean="0"/>
              <a:t>support</a:t>
            </a:r>
            <a:r>
              <a:rPr lang="es-ES" sz="1600" dirty="0" smtClean="0"/>
              <a:t> </a:t>
            </a:r>
            <a:r>
              <a:rPr lang="es-ES" sz="1600" dirty="0" err="1" smtClean="0"/>
              <a:t>from</a:t>
            </a:r>
            <a:r>
              <a:rPr lang="es-ES" sz="1600" dirty="0" smtClean="0"/>
              <a:t> </a:t>
            </a:r>
            <a:r>
              <a:rPr lang="es-ES" sz="1600" dirty="0" err="1" smtClean="0"/>
              <a:t>others</a:t>
            </a:r>
            <a:endParaRPr lang="es-ES" sz="1600" b="1" dirty="0" smtClean="0"/>
          </a:p>
          <a:p>
            <a:pPr>
              <a:lnSpc>
                <a:spcPct val="150000"/>
              </a:lnSpc>
            </a:pPr>
            <a:r>
              <a:rPr lang="es-ES" sz="1600" b="1" dirty="0"/>
              <a:t>H </a:t>
            </a:r>
            <a:r>
              <a:rPr lang="es-ES" sz="1600" dirty="0" err="1" smtClean="0"/>
              <a:t>self-confidenece</a:t>
            </a:r>
            <a:endParaRPr lang="es-ES" sz="1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52912" y="2518855"/>
            <a:ext cx="74826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600" b="1" dirty="0" err="1" smtClean="0"/>
              <a:t>Teaching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recommendations</a:t>
            </a:r>
            <a:endParaRPr lang="es-ES" sz="1600" b="1" dirty="0" smtClean="0"/>
          </a:p>
          <a:p>
            <a:pPr>
              <a:lnSpc>
                <a:spcPct val="150000"/>
              </a:lnSpc>
            </a:pPr>
            <a:r>
              <a:rPr lang="es-ES" sz="1600" b="1" dirty="0" smtClean="0"/>
              <a:t>1</a:t>
            </a:r>
            <a:r>
              <a:rPr lang="es-ES" sz="1600" dirty="0" smtClean="0"/>
              <a:t>. </a:t>
            </a:r>
            <a:r>
              <a:rPr lang="es-ES" sz="1600" dirty="0" err="1" smtClean="0"/>
              <a:t>Where</a:t>
            </a:r>
            <a:r>
              <a:rPr lang="es-ES" sz="1600" dirty="0" smtClean="0"/>
              <a:t> </a:t>
            </a:r>
            <a:r>
              <a:rPr lang="es-ES" sz="1600" dirty="0" err="1" smtClean="0"/>
              <a:t>possible</a:t>
            </a:r>
            <a:r>
              <a:rPr lang="es-ES" sz="1600" dirty="0" smtClean="0"/>
              <a:t>, </a:t>
            </a:r>
            <a:r>
              <a:rPr lang="es-ES" sz="1600" dirty="0" err="1" smtClean="0"/>
              <a:t>ask</a:t>
            </a:r>
            <a:r>
              <a:rPr lang="es-ES" sz="1600" dirty="0" smtClean="0"/>
              <a:t> </a:t>
            </a:r>
            <a:r>
              <a:rPr lang="es-ES" sz="1600" dirty="0" err="1" smtClean="0"/>
              <a:t>learners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choose</a:t>
            </a:r>
            <a:r>
              <a:rPr lang="es-ES" sz="1600" dirty="0" smtClean="0"/>
              <a:t> </a:t>
            </a:r>
            <a:r>
              <a:rPr lang="es-ES" sz="1600" dirty="0" err="1" smtClean="0"/>
              <a:t>which</a:t>
            </a:r>
            <a:r>
              <a:rPr lang="es-ES" sz="1600" dirty="0" smtClean="0"/>
              <a:t> </a:t>
            </a:r>
            <a:r>
              <a:rPr lang="es-ES" sz="1600" dirty="0" err="1" smtClean="0"/>
              <a:t>activities</a:t>
            </a:r>
            <a:r>
              <a:rPr lang="es-ES" sz="1600" dirty="0" smtClean="0"/>
              <a:t> </a:t>
            </a:r>
            <a:r>
              <a:rPr lang="es-ES" sz="1600" dirty="0" err="1" smtClean="0"/>
              <a:t>they</a:t>
            </a:r>
            <a:r>
              <a:rPr lang="es-ES" sz="1600" dirty="0" smtClean="0"/>
              <a:t> </a:t>
            </a:r>
            <a:r>
              <a:rPr lang="es-ES" sz="1600" dirty="0" err="1" smtClean="0"/>
              <a:t>want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do.</a:t>
            </a:r>
          </a:p>
          <a:p>
            <a:pPr>
              <a:lnSpc>
                <a:spcPct val="150000"/>
              </a:lnSpc>
            </a:pPr>
            <a:r>
              <a:rPr lang="es-ES" sz="1600" b="1" dirty="0" smtClean="0"/>
              <a:t>2</a:t>
            </a:r>
            <a:r>
              <a:rPr lang="es-ES" sz="1600" dirty="0" smtClean="0"/>
              <a:t>. </a:t>
            </a:r>
            <a:r>
              <a:rPr lang="es-ES" sz="1600" dirty="0" err="1" smtClean="0"/>
              <a:t>Encourage</a:t>
            </a:r>
            <a:r>
              <a:rPr lang="es-ES" sz="1600" dirty="0" smtClean="0"/>
              <a:t> </a:t>
            </a:r>
            <a:r>
              <a:rPr lang="es-ES" sz="1600" dirty="0" err="1" smtClean="0"/>
              <a:t>parents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motivate</a:t>
            </a:r>
            <a:r>
              <a:rPr lang="es-ES" sz="1600" dirty="0" smtClean="0"/>
              <a:t> </a:t>
            </a:r>
            <a:r>
              <a:rPr lang="es-ES" sz="1600" dirty="0" err="1" smtClean="0"/>
              <a:t>their</a:t>
            </a:r>
            <a:r>
              <a:rPr lang="es-ES" sz="1600" dirty="0" smtClean="0"/>
              <a:t> </a:t>
            </a:r>
            <a:r>
              <a:rPr lang="es-ES" sz="1600" dirty="0" err="1" smtClean="0"/>
              <a:t>children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learn</a:t>
            </a:r>
            <a:r>
              <a:rPr lang="es-ES" sz="1600" dirty="0" smtClean="0"/>
              <a:t> English.</a:t>
            </a:r>
          </a:p>
          <a:p>
            <a:pPr>
              <a:lnSpc>
                <a:spcPct val="150000"/>
              </a:lnSpc>
            </a:pPr>
            <a:r>
              <a:rPr lang="es-ES" sz="1600" b="1" dirty="0" smtClean="0"/>
              <a:t>3</a:t>
            </a:r>
            <a:r>
              <a:rPr lang="es-ES" sz="1600" dirty="0" smtClean="0"/>
              <a:t>. </a:t>
            </a:r>
            <a:r>
              <a:rPr lang="es-ES" sz="1600" dirty="0" err="1" smtClean="0"/>
              <a:t>Remind</a:t>
            </a:r>
            <a:r>
              <a:rPr lang="es-ES" sz="1600" dirty="0" smtClean="0"/>
              <a:t> </a:t>
            </a:r>
            <a:r>
              <a:rPr lang="es-ES" sz="1600" dirty="0" err="1" smtClean="0"/>
              <a:t>learners</a:t>
            </a:r>
            <a:r>
              <a:rPr lang="es-ES" sz="1600" dirty="0" smtClean="0"/>
              <a:t> </a:t>
            </a:r>
            <a:r>
              <a:rPr lang="es-ES" sz="1600" dirty="0" err="1" smtClean="0"/>
              <a:t>how</a:t>
            </a:r>
            <a:r>
              <a:rPr lang="es-ES" sz="1600" dirty="0" smtClean="0"/>
              <a:t> </a:t>
            </a:r>
            <a:r>
              <a:rPr lang="es-ES" sz="1600" dirty="0" err="1" smtClean="0"/>
              <a:t>important</a:t>
            </a:r>
            <a:r>
              <a:rPr lang="es-ES" sz="1600" dirty="0" smtClean="0"/>
              <a:t> English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</a:t>
            </a:r>
            <a:r>
              <a:rPr lang="es-ES" sz="1600" dirty="0" err="1" smtClean="0"/>
              <a:t>getting</a:t>
            </a:r>
            <a:r>
              <a:rPr lang="es-ES" sz="1600" dirty="0" smtClean="0"/>
              <a:t> Jobs.</a:t>
            </a:r>
          </a:p>
          <a:p>
            <a:pPr>
              <a:lnSpc>
                <a:spcPct val="150000"/>
              </a:lnSpc>
            </a:pPr>
            <a:r>
              <a:rPr lang="es-ES" sz="1600" b="1" dirty="0" smtClean="0"/>
              <a:t>4</a:t>
            </a:r>
            <a:r>
              <a:rPr lang="es-ES" sz="1600" dirty="0" smtClean="0"/>
              <a:t>. </a:t>
            </a:r>
            <a:r>
              <a:rPr lang="es-ES" sz="1600" dirty="0" err="1" smtClean="0"/>
              <a:t>Choose</a:t>
            </a:r>
            <a:r>
              <a:rPr lang="es-ES" sz="1600" dirty="0" smtClean="0"/>
              <a:t> </a:t>
            </a:r>
            <a:r>
              <a:rPr lang="es-ES" sz="1600" dirty="0" err="1" smtClean="0"/>
              <a:t>activities</a:t>
            </a:r>
            <a:r>
              <a:rPr lang="es-ES" sz="1600" dirty="0" smtClean="0"/>
              <a:t> and </a:t>
            </a:r>
            <a:r>
              <a:rPr lang="es-ES" sz="1600" dirty="0" err="1" smtClean="0"/>
              <a:t>materials</a:t>
            </a:r>
            <a:r>
              <a:rPr lang="es-ES" sz="1600" dirty="0" smtClean="0"/>
              <a:t> </a:t>
            </a:r>
            <a:r>
              <a:rPr lang="es-ES" sz="1600" dirty="0" err="1" smtClean="0"/>
              <a:t>that</a:t>
            </a:r>
            <a:r>
              <a:rPr lang="es-ES" sz="1600" dirty="0" smtClean="0"/>
              <a:t> are </a:t>
            </a:r>
            <a:r>
              <a:rPr lang="es-ES" sz="1600" dirty="0" err="1" smtClean="0"/>
              <a:t>motivating</a:t>
            </a:r>
            <a:r>
              <a:rPr lang="es-ES" sz="16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" sz="1600" b="1" dirty="0" smtClean="0"/>
              <a:t>5</a:t>
            </a:r>
            <a:r>
              <a:rPr lang="es-ES" sz="1600" dirty="0" smtClean="0"/>
              <a:t>. </a:t>
            </a:r>
            <a:r>
              <a:rPr lang="es-ES" sz="1600" dirty="0" err="1" smtClean="0"/>
              <a:t>Bring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classroom</a:t>
            </a:r>
            <a:r>
              <a:rPr lang="es-ES" sz="1600" dirty="0" smtClean="0"/>
              <a:t> </a:t>
            </a:r>
            <a:r>
              <a:rPr lang="es-ES" sz="1600" dirty="0" err="1" smtClean="0"/>
              <a:t>any</a:t>
            </a:r>
            <a:r>
              <a:rPr lang="es-ES" sz="1600" dirty="0" smtClean="0"/>
              <a:t> </a:t>
            </a:r>
            <a:r>
              <a:rPr lang="es-ES" sz="1600" dirty="0" err="1" smtClean="0"/>
              <a:t>materials</a:t>
            </a:r>
            <a:r>
              <a:rPr lang="es-ES" sz="1600" dirty="0" smtClean="0"/>
              <a:t> (</a:t>
            </a:r>
            <a:r>
              <a:rPr lang="es-ES" sz="1600" dirty="0" err="1" smtClean="0"/>
              <a:t>e.g</a:t>
            </a:r>
            <a:r>
              <a:rPr lang="es-ES" sz="1600" dirty="0" smtClean="0"/>
              <a:t>. </a:t>
            </a:r>
            <a:r>
              <a:rPr lang="es-ES" sz="1600" dirty="0" err="1" smtClean="0"/>
              <a:t>brochures</a:t>
            </a:r>
            <a:r>
              <a:rPr lang="es-ES" sz="1600" dirty="0" smtClean="0"/>
              <a:t>, potos, </a:t>
            </a:r>
            <a:r>
              <a:rPr lang="es-ES" sz="1600" dirty="0" err="1" smtClean="0"/>
              <a:t>souvenirs</a:t>
            </a:r>
            <a:r>
              <a:rPr lang="es-ES" sz="1600" dirty="0" smtClean="0"/>
              <a:t>) </a:t>
            </a:r>
            <a:r>
              <a:rPr lang="es-ES" sz="1600" dirty="0" err="1" smtClean="0"/>
              <a:t>you</a:t>
            </a:r>
            <a:r>
              <a:rPr lang="es-ES" sz="1600" dirty="0" smtClean="0"/>
              <a:t> </a:t>
            </a:r>
            <a:r>
              <a:rPr lang="es-ES" sz="1600" dirty="0" err="1" smtClean="0"/>
              <a:t>have</a:t>
            </a:r>
            <a:r>
              <a:rPr lang="es-ES" sz="1600" dirty="0" smtClean="0"/>
              <a:t> </a:t>
            </a:r>
            <a:r>
              <a:rPr lang="es-ES" sz="1600" dirty="0" err="1" smtClean="0"/>
              <a:t>collected</a:t>
            </a:r>
            <a:r>
              <a:rPr lang="es-ES" sz="1600" dirty="0" smtClean="0"/>
              <a:t> </a:t>
            </a:r>
            <a:r>
              <a:rPr lang="es-ES" sz="1600" dirty="0" err="1" smtClean="0"/>
              <a:t>on</a:t>
            </a:r>
            <a:r>
              <a:rPr lang="es-ES" sz="1600" dirty="0" smtClean="0"/>
              <a:t> </a:t>
            </a:r>
            <a:r>
              <a:rPr lang="es-ES" sz="1600" dirty="0" err="1" smtClean="0"/>
              <a:t>your</a:t>
            </a:r>
            <a:r>
              <a:rPr lang="es-ES" sz="1600" dirty="0" smtClean="0"/>
              <a:t> </a:t>
            </a:r>
            <a:r>
              <a:rPr lang="es-ES" sz="1600" dirty="0" err="1" smtClean="0"/>
              <a:t>trips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English-</a:t>
            </a:r>
            <a:r>
              <a:rPr lang="es-ES" sz="1600" dirty="0" err="1" smtClean="0"/>
              <a:t>speaking</a:t>
            </a:r>
            <a:r>
              <a:rPr lang="es-ES" sz="1600" dirty="0" smtClean="0"/>
              <a:t> </a:t>
            </a:r>
            <a:r>
              <a:rPr lang="es-ES" sz="1600" dirty="0" err="1" smtClean="0"/>
              <a:t>countries</a:t>
            </a:r>
            <a:r>
              <a:rPr lang="es-ES" sz="16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" sz="1600" b="1" dirty="0" smtClean="0"/>
              <a:t>6</a:t>
            </a:r>
            <a:r>
              <a:rPr lang="es-ES" sz="1600" dirty="0" smtClean="0"/>
              <a:t>. </a:t>
            </a:r>
            <a:r>
              <a:rPr lang="es-ES" sz="1600" dirty="0" err="1" smtClean="0"/>
              <a:t>Praise</a:t>
            </a:r>
            <a:r>
              <a:rPr lang="es-ES" sz="1600" dirty="0" smtClean="0"/>
              <a:t> </a:t>
            </a:r>
            <a:r>
              <a:rPr lang="es-ES" sz="1600" dirty="0" err="1" smtClean="0"/>
              <a:t>learners</a:t>
            </a:r>
            <a:r>
              <a:rPr lang="es-ES" sz="1600" dirty="0" smtClean="0"/>
              <a:t> </a:t>
            </a:r>
            <a:r>
              <a:rPr lang="es-ES" sz="1600" dirty="0" err="1" smtClean="0"/>
              <a:t>frequently</a:t>
            </a:r>
            <a:r>
              <a:rPr lang="es-ES" sz="1600" dirty="0" smtClean="0"/>
              <a:t> </a:t>
            </a:r>
            <a:r>
              <a:rPr lang="es-ES" sz="1600" dirty="0" err="1" smtClean="0"/>
              <a:t>but</a:t>
            </a:r>
            <a:r>
              <a:rPr lang="es-ES" sz="1600" dirty="0" smtClean="0"/>
              <a:t> </a:t>
            </a:r>
            <a:r>
              <a:rPr lang="es-ES" sz="1600" dirty="0" err="1" smtClean="0"/>
              <a:t>honestly</a:t>
            </a:r>
            <a:r>
              <a:rPr lang="es-ES" sz="16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s-ES" sz="1600" b="1" dirty="0" smtClean="0"/>
              <a:t>7</a:t>
            </a:r>
            <a:r>
              <a:rPr lang="es-ES" sz="1600" dirty="0" smtClean="0"/>
              <a:t>. </a:t>
            </a:r>
            <a:r>
              <a:rPr lang="es-ES" sz="1600" dirty="0" err="1" smtClean="0"/>
              <a:t>Give</a:t>
            </a:r>
            <a:r>
              <a:rPr lang="es-ES" sz="1600" dirty="0" smtClean="0"/>
              <a:t> </a:t>
            </a:r>
            <a:r>
              <a:rPr lang="es-ES" sz="1600" dirty="0" err="1" smtClean="0"/>
              <a:t>learners</a:t>
            </a:r>
            <a:r>
              <a:rPr lang="es-ES" sz="1600" dirty="0" smtClean="0"/>
              <a:t> </a:t>
            </a:r>
            <a:r>
              <a:rPr lang="es-ES" sz="1600" dirty="0" err="1" smtClean="0"/>
              <a:t>opportunities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use English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talk</a:t>
            </a:r>
            <a:r>
              <a:rPr lang="es-ES" sz="1600" dirty="0" smtClean="0"/>
              <a:t> </a:t>
            </a:r>
            <a:r>
              <a:rPr lang="es-ES" sz="1600" dirty="0" err="1" smtClean="0"/>
              <a:t>about</a:t>
            </a:r>
            <a:r>
              <a:rPr lang="es-ES" sz="1600" dirty="0" smtClean="0"/>
              <a:t> </a:t>
            </a:r>
            <a:r>
              <a:rPr lang="es-ES" sz="1600" dirty="0" err="1" smtClean="0"/>
              <a:t>their</a:t>
            </a:r>
            <a:r>
              <a:rPr lang="es-ES" sz="1600" dirty="0" smtClean="0"/>
              <a:t> </a:t>
            </a:r>
            <a:r>
              <a:rPr lang="es-ES" sz="1600" dirty="0" err="1" smtClean="0"/>
              <a:t>own</a:t>
            </a:r>
            <a:r>
              <a:rPr lang="es-ES" sz="1600" dirty="0" smtClean="0"/>
              <a:t> </a:t>
            </a:r>
            <a:r>
              <a:rPr lang="es-ES" sz="1600" dirty="0" err="1" smtClean="0"/>
              <a:t>lives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7799233" y="2936383"/>
            <a:ext cx="778097" cy="2072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6864439" y="3561115"/>
            <a:ext cx="1608251" cy="19124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6539785" y="3862657"/>
            <a:ext cx="1831483" cy="1941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V="1">
            <a:off x="5956212" y="3322749"/>
            <a:ext cx="2516478" cy="9413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V="1">
            <a:off x="7643078" y="3683495"/>
            <a:ext cx="829612" cy="9225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4822067" y="5343728"/>
            <a:ext cx="3650623" cy="4517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V="1">
            <a:off x="7593171" y="4794556"/>
            <a:ext cx="879519" cy="9104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23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87132" y="373487"/>
            <a:ext cx="935006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EXPOSURE AND FOCUS ON FORM</a:t>
            </a:r>
          </a:p>
          <a:p>
            <a:endParaRPr lang="es-AR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AR" sz="2400" dirty="0" err="1" smtClean="0"/>
              <a:t>What</a:t>
            </a:r>
            <a:r>
              <a:rPr lang="es-AR" sz="2400" dirty="0" smtClean="0"/>
              <a:t> are </a:t>
            </a:r>
            <a:r>
              <a:rPr lang="es-AR" sz="2400" dirty="0" err="1" smtClean="0"/>
              <a:t>exposure</a:t>
            </a:r>
            <a:r>
              <a:rPr lang="es-AR" sz="2400" dirty="0" smtClean="0"/>
              <a:t> and </a:t>
            </a:r>
            <a:r>
              <a:rPr lang="es-AR" sz="2400" dirty="0" err="1" smtClean="0"/>
              <a:t>focus</a:t>
            </a:r>
            <a:r>
              <a:rPr lang="es-AR" sz="2400" dirty="0" smtClean="0"/>
              <a:t> </a:t>
            </a:r>
            <a:r>
              <a:rPr lang="es-AR" sz="2400" dirty="0" err="1" smtClean="0"/>
              <a:t>on</a:t>
            </a:r>
            <a:r>
              <a:rPr lang="es-AR" sz="2400" dirty="0" smtClean="0"/>
              <a:t> </a:t>
            </a:r>
            <a:r>
              <a:rPr lang="es-AR" sz="2400" dirty="0" err="1" smtClean="0"/>
              <a:t>form</a:t>
            </a:r>
            <a:r>
              <a:rPr lang="es-AR" sz="2400" dirty="0" smtClean="0"/>
              <a:t>?</a:t>
            </a:r>
          </a:p>
          <a:p>
            <a:endParaRPr lang="es-AR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AR" sz="2400" dirty="0" err="1" smtClean="0"/>
              <a:t>Have</a:t>
            </a:r>
            <a:r>
              <a:rPr lang="es-AR" sz="2400" dirty="0" smtClean="0"/>
              <a:t> </a:t>
            </a:r>
            <a:r>
              <a:rPr lang="es-AR" sz="2400" dirty="0" err="1" smtClean="0"/>
              <a:t>you</a:t>
            </a:r>
            <a:r>
              <a:rPr lang="es-AR" sz="2400" dirty="0" smtClean="0"/>
              <a:t> </a:t>
            </a:r>
            <a:r>
              <a:rPr lang="es-AR" sz="2400" dirty="0" err="1" smtClean="0"/>
              <a:t>learned</a:t>
            </a:r>
            <a:r>
              <a:rPr lang="es-AR" sz="2400" dirty="0" smtClean="0"/>
              <a:t> English more </a:t>
            </a:r>
            <a:r>
              <a:rPr lang="es-AR" sz="2400" dirty="0" err="1" smtClean="0"/>
              <a:t>successfully</a:t>
            </a:r>
            <a:r>
              <a:rPr lang="es-AR" sz="2400" dirty="0" smtClean="0"/>
              <a:t> </a:t>
            </a:r>
            <a:r>
              <a:rPr lang="es-AR" sz="2400" dirty="0" err="1" smtClean="0"/>
              <a:t>from</a:t>
            </a:r>
            <a:r>
              <a:rPr lang="es-AR" sz="2400" dirty="0" smtClean="0"/>
              <a:t> formal </a:t>
            </a:r>
            <a:r>
              <a:rPr lang="es-AR" sz="2400" dirty="0" err="1" smtClean="0"/>
              <a:t>study</a:t>
            </a:r>
            <a:r>
              <a:rPr lang="es-AR" sz="2400" dirty="0" smtClean="0"/>
              <a:t> </a:t>
            </a:r>
            <a:r>
              <a:rPr lang="es-AR" sz="2400" dirty="0" err="1" smtClean="0"/>
              <a:t>or</a:t>
            </a:r>
            <a:r>
              <a:rPr lang="es-AR" sz="2400" dirty="0" smtClean="0"/>
              <a:t> </a:t>
            </a:r>
            <a:r>
              <a:rPr lang="es-AR" sz="2400" dirty="0" err="1" smtClean="0"/>
              <a:t>just</a:t>
            </a:r>
            <a:r>
              <a:rPr lang="es-AR" sz="2400" dirty="0" smtClean="0"/>
              <a:t> </a:t>
            </a:r>
            <a:r>
              <a:rPr lang="es-AR" sz="2400" dirty="0" err="1" smtClean="0"/>
              <a:t>by</a:t>
            </a:r>
            <a:r>
              <a:rPr lang="es-AR" sz="2400" dirty="0" smtClean="0"/>
              <a:t> </a:t>
            </a:r>
            <a:r>
              <a:rPr lang="es-AR" sz="2400" dirty="0" err="1" smtClean="0"/>
              <a:t>picking</a:t>
            </a:r>
            <a:r>
              <a:rPr lang="es-AR" sz="2400" dirty="0" smtClean="0"/>
              <a:t> </a:t>
            </a:r>
            <a:r>
              <a:rPr lang="es-AR" sz="2400" dirty="0" err="1" smtClean="0"/>
              <a:t>it</a:t>
            </a:r>
            <a:r>
              <a:rPr lang="es-AR" sz="2400" dirty="0" smtClean="0"/>
              <a:t> up?</a:t>
            </a:r>
          </a:p>
          <a:p>
            <a:endParaRPr lang="es-AR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AR" sz="2400" dirty="0" err="1" smtClean="0"/>
              <a:t>Research</a:t>
            </a:r>
            <a:r>
              <a:rPr lang="es-AR" sz="2400" dirty="0" smtClean="0"/>
              <a:t> has </a:t>
            </a:r>
            <a:r>
              <a:rPr lang="es-AR" sz="2400" dirty="0" err="1" smtClean="0"/>
              <a:t>identified</a:t>
            </a:r>
            <a:r>
              <a:rPr lang="es-AR" sz="2400" dirty="0" smtClean="0"/>
              <a:t> </a:t>
            </a:r>
            <a:r>
              <a:rPr lang="es-AR" sz="2400" dirty="0" err="1" smtClean="0"/>
              <a:t>three</a:t>
            </a:r>
            <a:r>
              <a:rPr lang="es-AR" sz="2400" dirty="0" smtClean="0"/>
              <a:t> </a:t>
            </a:r>
            <a:r>
              <a:rPr lang="es-AR" sz="2400" dirty="0" err="1" smtClean="0"/>
              <a:t>main</a:t>
            </a:r>
            <a:r>
              <a:rPr lang="es-AR" sz="2400" dirty="0" smtClean="0"/>
              <a:t> </a:t>
            </a:r>
            <a:r>
              <a:rPr lang="es-AR" sz="2400" dirty="0" err="1" smtClean="0"/>
              <a:t>ways</a:t>
            </a:r>
            <a:r>
              <a:rPr lang="es-AR" sz="2400" dirty="0" smtClean="0"/>
              <a:t> in </a:t>
            </a:r>
            <a:r>
              <a:rPr lang="es-AR" sz="2400" dirty="0" err="1" smtClean="0"/>
              <a:t>which</a:t>
            </a:r>
            <a:r>
              <a:rPr lang="es-AR" sz="2400" dirty="0" smtClean="0"/>
              <a:t> </a:t>
            </a:r>
            <a:r>
              <a:rPr lang="es-AR" sz="2400" dirty="0" err="1" smtClean="0"/>
              <a:t>we</a:t>
            </a:r>
            <a:r>
              <a:rPr lang="es-AR" sz="2400" dirty="0" smtClean="0"/>
              <a:t> </a:t>
            </a:r>
            <a:r>
              <a:rPr lang="es-AR" sz="2400" dirty="0" err="1" smtClean="0"/>
              <a:t>learn</a:t>
            </a:r>
            <a:r>
              <a:rPr lang="es-AR" sz="2400" dirty="0" smtClean="0"/>
              <a:t> a </a:t>
            </a:r>
            <a:r>
              <a:rPr lang="es-AR" sz="2400" dirty="0" err="1" smtClean="0"/>
              <a:t>foreign</a:t>
            </a:r>
            <a:r>
              <a:rPr lang="es-AR" sz="2400" dirty="0" smtClean="0"/>
              <a:t> </a:t>
            </a:r>
            <a:r>
              <a:rPr lang="es-AR" sz="2400" dirty="0" err="1" smtClean="0"/>
              <a:t>language</a:t>
            </a:r>
            <a:r>
              <a:rPr lang="es-AR" sz="2400" dirty="0" smtClean="0"/>
              <a:t>:</a:t>
            </a:r>
          </a:p>
          <a:p>
            <a:endParaRPr lang="es-AR" sz="2400" b="1" dirty="0"/>
          </a:p>
          <a:p>
            <a:pPr marL="3086100" lvl="6" indent="-342900">
              <a:buFont typeface="Wingdings" panose="05000000000000000000" pitchFamily="2" charset="2"/>
              <a:buChar char="Ø"/>
            </a:pPr>
            <a:r>
              <a:rPr lang="es-AR" sz="2400" b="1" dirty="0" err="1" smtClean="0"/>
              <a:t>acquiring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it</a:t>
            </a:r>
            <a:endParaRPr lang="es-AR" sz="2400" b="1" dirty="0" smtClean="0"/>
          </a:p>
          <a:p>
            <a:pPr marL="3086100" lvl="6" indent="-342900">
              <a:buFont typeface="Wingdings" panose="05000000000000000000" pitchFamily="2" charset="2"/>
              <a:buChar char="Ø"/>
            </a:pPr>
            <a:r>
              <a:rPr lang="es-AR" sz="2400" b="1" dirty="0" err="1" smtClean="0"/>
              <a:t>interacting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with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other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people</a:t>
            </a:r>
            <a:endParaRPr lang="es-AR" sz="2400" b="1" dirty="0" smtClean="0"/>
          </a:p>
          <a:p>
            <a:pPr marL="3086100" lvl="6" indent="-342900">
              <a:buFont typeface="Wingdings" panose="05000000000000000000" pitchFamily="2" charset="2"/>
              <a:buChar char="Ø"/>
            </a:pPr>
            <a:r>
              <a:rPr lang="es-AR" sz="2400" b="1" dirty="0" err="1" smtClean="0"/>
              <a:t>focusing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on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form</a:t>
            </a:r>
            <a:endParaRPr lang="es-AR" sz="2400" b="1" dirty="0" smtClean="0"/>
          </a:p>
          <a:p>
            <a:pPr lvl="6"/>
            <a:endParaRPr lang="es-AR" sz="2400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AR" sz="2400" dirty="0" err="1" smtClean="0"/>
              <a:t>Explain</a:t>
            </a:r>
            <a:r>
              <a:rPr lang="es-AR" sz="2400" dirty="0" smtClean="0"/>
              <a:t> </a:t>
            </a:r>
            <a:r>
              <a:rPr lang="es-AR" sz="2400" dirty="0" err="1" smtClean="0"/>
              <a:t>briefly</a:t>
            </a:r>
            <a:r>
              <a:rPr lang="es-AR" sz="2400" dirty="0" smtClean="0"/>
              <a:t> </a:t>
            </a:r>
            <a:r>
              <a:rPr lang="es-AR" sz="2400" dirty="0" err="1" smtClean="0"/>
              <a:t>what</a:t>
            </a:r>
            <a:r>
              <a:rPr lang="es-AR" sz="2400" dirty="0" smtClean="0"/>
              <a:t> </a:t>
            </a:r>
            <a:r>
              <a:rPr lang="es-AR" sz="2400" dirty="0" err="1" smtClean="0"/>
              <a:t>each</a:t>
            </a:r>
            <a:r>
              <a:rPr lang="es-AR" sz="2400" dirty="0" smtClean="0"/>
              <a:t> </a:t>
            </a:r>
            <a:r>
              <a:rPr lang="es-AR" sz="2400" dirty="0" err="1" smtClean="0"/>
              <a:t>way</a:t>
            </a:r>
            <a:r>
              <a:rPr lang="es-AR" sz="2400" dirty="0" smtClean="0"/>
              <a:t> </a:t>
            </a:r>
            <a:r>
              <a:rPr lang="es-AR" sz="2400" dirty="0" err="1" smtClean="0"/>
              <a:t>consists</a:t>
            </a:r>
            <a:r>
              <a:rPr lang="es-AR" sz="2400" dirty="0" smtClean="0"/>
              <a:t> of.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AR" sz="2400" dirty="0" err="1" smtClean="0"/>
              <a:t>What</a:t>
            </a:r>
            <a:r>
              <a:rPr lang="es-AR" sz="2400" dirty="0" smtClean="0"/>
              <a:t> </a:t>
            </a:r>
            <a:r>
              <a:rPr lang="es-AR" sz="2400" dirty="0" err="1" smtClean="0"/>
              <a:t>does</a:t>
            </a:r>
            <a:r>
              <a:rPr lang="es-AR" sz="2400" dirty="0" smtClean="0"/>
              <a:t> </a:t>
            </a:r>
            <a:r>
              <a:rPr lang="es-AR" sz="2400" dirty="0" err="1" smtClean="0"/>
              <a:t>the</a:t>
            </a:r>
            <a:r>
              <a:rPr lang="es-AR" sz="2400" dirty="0" smtClean="0"/>
              <a:t> </a:t>
            </a:r>
            <a:r>
              <a:rPr lang="es-AR" sz="2400" i="1" dirty="0" err="1" smtClean="0"/>
              <a:t>silent</a:t>
            </a:r>
            <a:r>
              <a:rPr lang="es-AR" sz="2400" i="1" dirty="0" smtClean="0"/>
              <a:t> </a:t>
            </a:r>
            <a:r>
              <a:rPr lang="es-AR" sz="2400" i="1" dirty="0" err="1" smtClean="0"/>
              <a:t>period</a:t>
            </a:r>
            <a:r>
              <a:rPr lang="es-AR" sz="2400" i="1" dirty="0" smtClean="0"/>
              <a:t> </a:t>
            </a:r>
            <a:r>
              <a:rPr lang="es-AR" sz="2400" dirty="0" err="1" smtClean="0"/>
              <a:t>refer</a:t>
            </a:r>
            <a:r>
              <a:rPr lang="es-AR" sz="2400" dirty="0" smtClean="0"/>
              <a:t> to?</a:t>
            </a:r>
          </a:p>
          <a:p>
            <a:pPr lvl="6"/>
            <a:endParaRPr lang="es-AR" sz="2400" dirty="0"/>
          </a:p>
          <a:p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193519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70485" y="302359"/>
            <a:ext cx="981370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C00000"/>
                </a:solidFill>
              </a:rPr>
              <a:t>Fill</a:t>
            </a:r>
            <a:r>
              <a:rPr lang="es-ES" sz="2400" b="1" dirty="0" smtClean="0">
                <a:solidFill>
                  <a:srgbClr val="C00000"/>
                </a:solidFill>
              </a:rPr>
              <a:t> in </a:t>
            </a:r>
            <a:r>
              <a:rPr lang="es-ES" sz="2400" b="1" dirty="0" err="1" smtClean="0">
                <a:solidFill>
                  <a:srgbClr val="C00000"/>
                </a:solidFill>
              </a:rPr>
              <a:t>the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r>
              <a:rPr lang="es-ES" sz="2400" b="1" dirty="0" err="1" smtClean="0">
                <a:solidFill>
                  <a:srgbClr val="C00000"/>
                </a:solidFill>
              </a:rPr>
              <a:t>blanks</a:t>
            </a:r>
            <a:r>
              <a:rPr lang="es-ES" sz="2400" b="1" dirty="0" smtClean="0">
                <a:solidFill>
                  <a:srgbClr val="C00000"/>
                </a:solidFill>
              </a:rPr>
              <a:t> in a </a:t>
            </a:r>
            <a:r>
              <a:rPr lang="es-ES" sz="2400" b="1" dirty="0" err="1" smtClean="0">
                <a:solidFill>
                  <a:srgbClr val="C00000"/>
                </a:solidFill>
              </a:rPr>
              <a:t>suitable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r>
              <a:rPr lang="es-ES" sz="2400" b="1" dirty="0" err="1" smtClean="0">
                <a:solidFill>
                  <a:srgbClr val="C00000"/>
                </a:solidFill>
              </a:rPr>
              <a:t>way</a:t>
            </a:r>
            <a:r>
              <a:rPr lang="es-ES" sz="2400" b="1" dirty="0" smtClean="0">
                <a:solidFill>
                  <a:srgbClr val="C00000"/>
                </a:solidFill>
              </a:rPr>
              <a:t>:</a:t>
            </a:r>
          </a:p>
          <a:p>
            <a:endParaRPr lang="es-ES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acquire</a:t>
            </a:r>
            <a:r>
              <a:rPr lang="es-ES" sz="2400" dirty="0" smtClean="0"/>
              <a:t> </a:t>
            </a:r>
            <a:r>
              <a:rPr lang="es-ES" sz="2400" dirty="0" err="1" smtClean="0"/>
              <a:t>language</a:t>
            </a:r>
            <a:r>
              <a:rPr lang="es-ES" sz="2400" dirty="0" smtClean="0"/>
              <a:t>, </a:t>
            </a:r>
            <a:r>
              <a:rPr lang="es-ES" sz="2400" dirty="0" err="1" smtClean="0"/>
              <a:t>learners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…………….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language</a:t>
            </a:r>
            <a:r>
              <a:rPr lang="es-ES" sz="2400" dirty="0" smtClean="0"/>
              <a:t> </a:t>
            </a:r>
            <a:r>
              <a:rPr lang="es-ES" sz="2400" dirty="0" err="1" smtClean="0"/>
              <a:t>both</a:t>
            </a:r>
            <a:r>
              <a:rPr lang="es-ES" sz="2400" dirty="0" smtClean="0"/>
              <a:t> </a:t>
            </a:r>
            <a:r>
              <a:rPr lang="es-ES" sz="2400" dirty="0" err="1" smtClean="0"/>
              <a:t>inside</a:t>
            </a:r>
            <a:r>
              <a:rPr lang="es-ES" sz="2400" dirty="0" smtClean="0"/>
              <a:t> and </a:t>
            </a:r>
            <a:r>
              <a:rPr lang="es-ES" sz="2400" dirty="0" err="1" smtClean="0"/>
              <a:t>outside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classroom</a:t>
            </a:r>
            <a:r>
              <a:rPr lang="es-ES" sz="2400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may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a </a:t>
            </a:r>
            <a:r>
              <a:rPr lang="es-ES" sz="2400" dirty="0"/>
              <a:t>……………. </a:t>
            </a:r>
            <a:r>
              <a:rPr lang="es-ES" sz="2400" dirty="0" err="1" smtClean="0"/>
              <a:t>period</a:t>
            </a:r>
            <a:r>
              <a:rPr lang="es-ES" sz="2400" dirty="0" smtClean="0"/>
              <a:t> </a:t>
            </a:r>
            <a:r>
              <a:rPr lang="es-ES" sz="2400" dirty="0" err="1" smtClean="0"/>
              <a:t>before</a:t>
            </a:r>
            <a:r>
              <a:rPr lang="es-ES" sz="2400" dirty="0" smtClean="0"/>
              <a:t> </a:t>
            </a:r>
            <a:r>
              <a:rPr lang="es-ES" sz="2400" dirty="0" err="1" smtClean="0"/>
              <a:t>they</a:t>
            </a:r>
            <a:r>
              <a:rPr lang="es-ES" sz="2400" dirty="0" smtClean="0"/>
              <a:t> can produce new </a:t>
            </a:r>
            <a:r>
              <a:rPr lang="es-ES" sz="2400" dirty="0" err="1" smtClean="0"/>
              <a:t>language</a:t>
            </a:r>
            <a:r>
              <a:rPr lang="es-ES" sz="2400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2400" dirty="0" smtClean="0"/>
              <a:t>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classroom</a:t>
            </a:r>
            <a:r>
              <a:rPr lang="es-ES" sz="2400" dirty="0" smtClean="0"/>
              <a:t>, </a:t>
            </a:r>
            <a:r>
              <a:rPr lang="es-ES" sz="2400" dirty="0" err="1" smtClean="0"/>
              <a:t>learners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/>
              <a:t>……………. 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their</a:t>
            </a:r>
            <a:r>
              <a:rPr lang="es-ES" sz="2400" dirty="0" smtClean="0"/>
              <a:t> </a:t>
            </a:r>
            <a:r>
              <a:rPr lang="es-ES" sz="2400" dirty="0" err="1" smtClean="0"/>
              <a:t>classmates</a:t>
            </a:r>
            <a:r>
              <a:rPr lang="es-ES" sz="2400" dirty="0" smtClean="0"/>
              <a:t> and </a:t>
            </a:r>
            <a:r>
              <a:rPr lang="es-ES" sz="2400" dirty="0" err="1" smtClean="0"/>
              <a:t>teacher</a:t>
            </a:r>
            <a:r>
              <a:rPr lang="es-ES" sz="2400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2400" dirty="0" err="1" smtClean="0"/>
              <a:t>Learners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</a:t>
            </a:r>
            <a:r>
              <a:rPr lang="es-ES" sz="2400" dirty="0" err="1" smtClean="0"/>
              <a:t>opportunities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/>
              <a:t>…………….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forms</a:t>
            </a:r>
            <a:r>
              <a:rPr lang="es-ES" sz="2400" dirty="0" smtClean="0"/>
              <a:t> of </a:t>
            </a:r>
            <a:r>
              <a:rPr lang="es-ES" sz="2400" dirty="0" err="1" smtClean="0"/>
              <a:t>language</a:t>
            </a:r>
            <a:endParaRPr lang="es-ES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2400" dirty="0" err="1" smtClean="0"/>
              <a:t>Teachers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match </a:t>
            </a:r>
            <a:r>
              <a:rPr lang="es-ES" sz="2400" dirty="0" err="1" smtClean="0"/>
              <a:t>their</a:t>
            </a:r>
            <a:r>
              <a:rPr lang="es-ES" sz="2400" dirty="0" smtClean="0"/>
              <a:t> </a:t>
            </a:r>
            <a:r>
              <a:rPr lang="es-ES" sz="2400" dirty="0" err="1" smtClean="0"/>
              <a:t>teaching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/>
              <a:t>……………. </a:t>
            </a:r>
            <a:r>
              <a:rPr lang="es-ES" sz="2400" dirty="0" smtClean="0"/>
              <a:t>and </a:t>
            </a:r>
            <a:r>
              <a:rPr lang="es-ES" sz="2400" dirty="0"/>
              <a:t>……………. 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learner</a:t>
            </a:r>
            <a:r>
              <a:rPr lang="es-ES" sz="2400" dirty="0" smtClean="0"/>
              <a:t>.</a:t>
            </a: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7362422" y="818495"/>
            <a:ext cx="1963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exposure</a:t>
            </a:r>
            <a:endParaRPr lang="es-ES" sz="24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800753" y="1996103"/>
            <a:ext cx="139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silent</a:t>
            </a:r>
            <a:endParaRPr lang="es-ES" sz="24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179541" y="3056959"/>
            <a:ext cx="1820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interact</a:t>
            </a:r>
            <a:endParaRPr lang="es-ES" sz="24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948397" y="4096315"/>
            <a:ext cx="139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focus</a:t>
            </a:r>
            <a:endParaRPr lang="es-ES" sz="24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511584" y="5295423"/>
            <a:ext cx="2474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characteristics</a:t>
            </a:r>
            <a:endParaRPr lang="es-ES" sz="24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217496" y="5812358"/>
            <a:ext cx="139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needs</a:t>
            </a:r>
            <a:endParaRPr lang="es-ES" sz="24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7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519707" y="321972"/>
            <a:ext cx="101614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Follow</a:t>
            </a:r>
            <a:r>
              <a:rPr lang="es-ES" sz="2000" b="1" dirty="0" smtClean="0"/>
              <a:t>-up </a:t>
            </a:r>
            <a:r>
              <a:rPr lang="es-ES" sz="2000" b="1" dirty="0" err="1" smtClean="0"/>
              <a:t>activities</a:t>
            </a:r>
            <a:r>
              <a:rPr lang="es-ES" sz="2000" b="1" dirty="0" smtClean="0"/>
              <a:t>:</a:t>
            </a:r>
          </a:p>
          <a:p>
            <a:endParaRPr lang="es-ES" sz="2000" dirty="0"/>
          </a:p>
          <a:p>
            <a:r>
              <a:rPr lang="es-ES" sz="2000" b="1" dirty="0" smtClean="0">
                <a:solidFill>
                  <a:srgbClr val="C00000"/>
                </a:solidFill>
              </a:rPr>
              <a:t>1. </a:t>
            </a:r>
            <a:r>
              <a:rPr lang="es-ES" sz="2000" b="1" dirty="0" err="1" smtClean="0">
                <a:solidFill>
                  <a:srgbClr val="C00000"/>
                </a:solidFill>
              </a:rPr>
              <a:t>Put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these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classroom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activities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into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the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correct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column</a:t>
            </a:r>
            <a:r>
              <a:rPr lang="es-ES" sz="2000" b="1" dirty="0" smtClean="0">
                <a:solidFill>
                  <a:srgbClr val="C00000"/>
                </a:solidFill>
              </a:rPr>
              <a:t> in </a:t>
            </a:r>
            <a:r>
              <a:rPr lang="es-ES" sz="2000" b="1" dirty="0" err="1" smtClean="0">
                <a:solidFill>
                  <a:srgbClr val="C00000"/>
                </a:solidFill>
              </a:rPr>
              <a:t>the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table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according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to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which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way</a:t>
            </a:r>
            <a:r>
              <a:rPr lang="es-ES" sz="2000" b="1" dirty="0" smtClean="0">
                <a:solidFill>
                  <a:srgbClr val="C00000"/>
                </a:solidFill>
              </a:rPr>
              <a:t> of </a:t>
            </a:r>
            <a:r>
              <a:rPr lang="es-ES" sz="2000" b="1" dirty="0" err="1" smtClean="0">
                <a:solidFill>
                  <a:srgbClr val="C00000"/>
                </a:solidFill>
              </a:rPr>
              <a:t>learning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they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encourage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most</a:t>
            </a:r>
            <a:r>
              <a:rPr lang="es-ES" sz="2000" b="1" dirty="0" smtClean="0">
                <a:solidFill>
                  <a:srgbClr val="C00000"/>
                </a:solidFill>
              </a:rPr>
              <a:t>. (</a:t>
            </a:r>
            <a:r>
              <a:rPr lang="es-ES" sz="2000" b="1" dirty="0" err="1" smtClean="0">
                <a:solidFill>
                  <a:srgbClr val="C00000"/>
                </a:solidFill>
              </a:rPr>
              <a:t>Some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may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go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into</a:t>
            </a:r>
            <a:r>
              <a:rPr lang="es-ES" sz="2000" b="1" dirty="0" smtClean="0">
                <a:solidFill>
                  <a:srgbClr val="C00000"/>
                </a:solidFill>
              </a:rPr>
              <a:t> more tan </a:t>
            </a:r>
            <a:r>
              <a:rPr lang="es-ES" sz="2000" b="1" dirty="0" err="1" smtClean="0">
                <a:solidFill>
                  <a:srgbClr val="C00000"/>
                </a:solidFill>
              </a:rPr>
              <a:t>one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column</a:t>
            </a:r>
            <a:r>
              <a:rPr lang="es-ES" sz="2000" b="1" dirty="0" smtClean="0">
                <a:solidFill>
                  <a:srgbClr val="C00000"/>
                </a:solidFill>
              </a:rPr>
              <a:t>.)</a:t>
            </a:r>
            <a:endParaRPr lang="es-E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421334"/>
              </p:ext>
            </p:extLst>
          </p:nvPr>
        </p:nvGraphicFramePr>
        <p:xfrm>
          <a:off x="2072069" y="2025731"/>
          <a:ext cx="8127999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ACQUISITION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INTERACTION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FOCUS ON FORM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159099" y="3164681"/>
            <a:ext cx="106765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learners</a:t>
            </a:r>
            <a:r>
              <a:rPr lang="es-ES" dirty="0" smtClean="0"/>
              <a:t> listen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read</a:t>
            </a:r>
            <a:r>
              <a:rPr lang="es-ES" dirty="0" smtClean="0"/>
              <a:t> a </a:t>
            </a:r>
            <a:r>
              <a:rPr lang="es-ES" dirty="0" err="1" smtClean="0"/>
              <a:t>story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learners</a:t>
            </a:r>
            <a:r>
              <a:rPr lang="es-ES" dirty="0" smtClean="0"/>
              <a:t> do </a:t>
            </a:r>
            <a:r>
              <a:rPr lang="es-ES" dirty="0" err="1" smtClean="0"/>
              <a:t>an</a:t>
            </a:r>
            <a:r>
              <a:rPr lang="es-ES" dirty="0" smtClean="0"/>
              <a:t> oral </a:t>
            </a:r>
            <a:r>
              <a:rPr lang="es-ES" dirty="0" err="1" smtClean="0"/>
              <a:t>pairwork</a:t>
            </a:r>
            <a:r>
              <a:rPr lang="es-ES" dirty="0" smtClean="0"/>
              <a:t> </a:t>
            </a:r>
            <a:r>
              <a:rPr lang="es-ES" dirty="0" err="1" smtClean="0"/>
              <a:t>task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choosing</a:t>
            </a:r>
            <a:r>
              <a:rPr lang="es-ES" dirty="0" smtClean="0"/>
              <a:t> a </a:t>
            </a:r>
            <a:r>
              <a:rPr lang="es-ES" dirty="0" err="1" smtClean="0"/>
              <a:t>birthday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someone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learners</a:t>
            </a:r>
            <a:r>
              <a:rPr lang="es-ES" dirty="0" smtClean="0"/>
              <a:t> </a:t>
            </a:r>
            <a:r>
              <a:rPr lang="es-ES" dirty="0" err="1" smtClean="0"/>
              <a:t>underline</a:t>
            </a:r>
            <a:r>
              <a:rPr lang="es-ES" dirty="0" smtClean="0"/>
              <a:t> </a:t>
            </a:r>
            <a:r>
              <a:rPr lang="es-ES" dirty="0" err="1" smtClean="0"/>
              <a:t>examples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 simple tense in a </a:t>
            </a:r>
            <a:r>
              <a:rPr lang="es-ES" dirty="0" err="1" smtClean="0"/>
              <a:t>text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 smtClean="0"/>
              <a:t>A </a:t>
            </a:r>
            <a:r>
              <a:rPr lang="es-ES" dirty="0" err="1" smtClean="0"/>
              <a:t>learner</a:t>
            </a:r>
            <a:r>
              <a:rPr lang="es-ES" dirty="0" smtClean="0"/>
              <a:t> </a:t>
            </a:r>
            <a:r>
              <a:rPr lang="es-ES" dirty="0" err="1" smtClean="0"/>
              <a:t>asks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English Word </a:t>
            </a:r>
            <a:r>
              <a:rPr lang="es-ES" dirty="0" err="1" smtClean="0"/>
              <a:t>for</a:t>
            </a:r>
            <a:r>
              <a:rPr lang="es-ES" dirty="0" smtClean="0"/>
              <a:t> … </a:t>
            </a:r>
            <a:r>
              <a:rPr lang="es-ES" dirty="0" err="1" smtClean="0"/>
              <a:t>is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corrects</a:t>
            </a:r>
            <a:r>
              <a:rPr lang="es-ES" dirty="0" smtClean="0"/>
              <a:t> a </a:t>
            </a:r>
            <a:r>
              <a:rPr lang="es-ES" dirty="0" err="1" smtClean="0"/>
              <a:t>learner’s</a:t>
            </a:r>
            <a:r>
              <a:rPr lang="es-ES" dirty="0" smtClean="0"/>
              <a:t> </a:t>
            </a:r>
            <a:r>
              <a:rPr lang="es-ES" dirty="0" err="1" smtClean="0"/>
              <a:t>pronunciation</a:t>
            </a:r>
            <a:r>
              <a:rPr lang="es-ES" dirty="0" smtClean="0"/>
              <a:t> of a </a:t>
            </a:r>
            <a:r>
              <a:rPr lang="es-ES" dirty="0" err="1" smtClean="0"/>
              <a:t>word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learners</a:t>
            </a:r>
            <a:r>
              <a:rPr lang="es-ES" dirty="0" smtClean="0"/>
              <a:t> </a:t>
            </a:r>
            <a:r>
              <a:rPr lang="es-ES" dirty="0" err="1" smtClean="0"/>
              <a:t>categorize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in a </a:t>
            </a:r>
            <a:r>
              <a:rPr lang="es-ES" dirty="0" err="1" smtClean="0"/>
              <a:t>list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lexical sets.</a:t>
            </a:r>
          </a:p>
          <a:p>
            <a:pPr marL="342900" indent="-342900">
              <a:buAutoNum type="arabicPeriod"/>
            </a:pPr>
            <a:r>
              <a:rPr lang="es-ES" dirty="0" smtClean="0"/>
              <a:t>A </a:t>
            </a:r>
            <a:r>
              <a:rPr lang="es-ES" dirty="0" err="1" smtClean="0"/>
              <a:t>group</a:t>
            </a:r>
            <a:r>
              <a:rPr lang="es-ES" dirty="0" smtClean="0"/>
              <a:t> of </a:t>
            </a:r>
            <a:r>
              <a:rPr lang="es-ES" dirty="0" err="1" smtClean="0"/>
              <a:t>learners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a </a:t>
            </a:r>
            <a:r>
              <a:rPr lang="es-ES" dirty="0" err="1" smtClean="0"/>
              <a:t>topic</a:t>
            </a:r>
            <a:r>
              <a:rPr lang="es-ES" dirty="0" smtClean="0"/>
              <a:t> and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 smtClean="0"/>
              <a:t>A role-</a:t>
            </a:r>
            <a:r>
              <a:rPr lang="es-ES" dirty="0" err="1" smtClean="0"/>
              <a:t>play</a:t>
            </a:r>
            <a:r>
              <a:rPr lang="es-ES" dirty="0" smtClean="0"/>
              <a:t> in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learner</a:t>
            </a:r>
            <a:r>
              <a:rPr lang="es-ES" dirty="0" smtClean="0"/>
              <a:t> </a:t>
            </a:r>
            <a:r>
              <a:rPr lang="es-ES" dirty="0" err="1" smtClean="0"/>
              <a:t>gives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advice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a </a:t>
            </a:r>
            <a:r>
              <a:rPr lang="es-ES" dirty="0" err="1" smtClean="0"/>
              <a:t>problem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a </a:t>
            </a:r>
            <a:r>
              <a:rPr lang="es-ES" dirty="0" err="1" smtClean="0"/>
              <a:t>cue</a:t>
            </a:r>
            <a:r>
              <a:rPr lang="es-ES" dirty="0" smtClean="0"/>
              <a:t> </a:t>
            </a:r>
            <a:r>
              <a:rPr lang="es-ES" dirty="0" err="1" smtClean="0"/>
              <a:t>card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 err="1" smtClean="0"/>
              <a:t>While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learners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discussion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listens</a:t>
            </a:r>
            <a:r>
              <a:rPr lang="es-ES" dirty="0" smtClean="0"/>
              <a:t> and </a:t>
            </a:r>
            <a:r>
              <a:rPr lang="es-ES" dirty="0" err="1" smtClean="0"/>
              <a:t>tells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new </a:t>
            </a:r>
            <a:r>
              <a:rPr lang="es-ES" dirty="0" err="1" smtClean="0"/>
              <a:t>wordswhen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use </a:t>
            </a:r>
            <a:r>
              <a:rPr lang="es-ES" dirty="0" err="1" smtClean="0"/>
              <a:t>them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learners</a:t>
            </a:r>
            <a:r>
              <a:rPr lang="es-ES" dirty="0" smtClean="0"/>
              <a:t> </a:t>
            </a:r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containing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new </a:t>
            </a:r>
            <a:r>
              <a:rPr lang="es-ES" dirty="0" err="1" smtClean="0"/>
              <a:t>structure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taught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702415" y="2355842"/>
            <a:ext cx="155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1, 2, 7, 8</a:t>
            </a:r>
            <a:endParaRPr lang="es-ES" sz="2400" b="1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445616" y="2368717"/>
            <a:ext cx="155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 2, 7, 8</a:t>
            </a:r>
            <a:endParaRPr lang="es-ES" sz="2400" b="1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815329" y="2368717"/>
            <a:ext cx="2384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3, 4, 5, 6, 9, 10</a:t>
            </a:r>
            <a:endParaRPr lang="es-ES" sz="2400" b="1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70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13644" y="212936"/>
            <a:ext cx="10586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C00000"/>
                </a:solidFill>
              </a:rPr>
              <a:t>2. </a:t>
            </a:r>
            <a:r>
              <a:rPr lang="es-ES" sz="2000" b="1" dirty="0" err="1" smtClean="0">
                <a:solidFill>
                  <a:srgbClr val="C00000"/>
                </a:solidFill>
              </a:rPr>
              <a:t>Choose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the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correct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option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to</a:t>
            </a:r>
            <a:r>
              <a:rPr lang="es-ES" sz="2000" b="1" dirty="0" smtClean="0">
                <a:solidFill>
                  <a:srgbClr val="C00000"/>
                </a:solidFill>
              </a:rPr>
              <a:t> complete </a:t>
            </a:r>
            <a:r>
              <a:rPr lang="es-ES" sz="2000" b="1" dirty="0" err="1" smtClean="0">
                <a:solidFill>
                  <a:srgbClr val="C00000"/>
                </a:solidFill>
              </a:rPr>
              <a:t>each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statement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about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learning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language</a:t>
            </a:r>
            <a:r>
              <a:rPr lang="es-ES" sz="2000" b="1" dirty="0" smtClean="0">
                <a:solidFill>
                  <a:srgbClr val="C00000"/>
                </a:solidFill>
              </a:rPr>
              <a:t>.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53037" y="1223493"/>
            <a:ext cx="4893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group</a:t>
            </a:r>
            <a:r>
              <a:rPr lang="es-ES" b="1" dirty="0" smtClean="0"/>
              <a:t> of </a:t>
            </a:r>
            <a:r>
              <a:rPr lang="es-ES" b="1" dirty="0" err="1" smtClean="0"/>
              <a:t>learners</a:t>
            </a:r>
            <a:r>
              <a:rPr lang="es-ES" b="1" dirty="0" smtClean="0"/>
              <a:t> </a:t>
            </a:r>
            <a:r>
              <a:rPr lang="es-ES" b="1" dirty="0" err="1" smtClean="0"/>
              <a:t>who</a:t>
            </a:r>
            <a:r>
              <a:rPr lang="es-ES" b="1" dirty="0" smtClean="0"/>
              <a:t> </a:t>
            </a:r>
            <a:r>
              <a:rPr lang="es-ES" b="1" dirty="0" err="1" smtClean="0"/>
              <a:t>generally</a:t>
            </a:r>
            <a:r>
              <a:rPr lang="es-ES" b="1" dirty="0" smtClean="0"/>
              <a:t> </a:t>
            </a:r>
            <a:r>
              <a:rPr lang="es-ES" b="1" dirty="0" err="1" smtClean="0"/>
              <a:t>benefit</a:t>
            </a:r>
            <a:r>
              <a:rPr lang="es-ES" b="1" dirty="0" smtClean="0"/>
              <a:t> </a:t>
            </a:r>
            <a:r>
              <a:rPr lang="es-ES" b="1" dirty="0" err="1" smtClean="0"/>
              <a:t>most</a:t>
            </a:r>
            <a:r>
              <a:rPr lang="es-ES" b="1" dirty="0" smtClean="0"/>
              <a:t> </a:t>
            </a:r>
            <a:r>
              <a:rPr lang="es-ES" b="1" dirty="0" err="1" smtClean="0"/>
              <a:t>from</a:t>
            </a:r>
            <a:r>
              <a:rPr lang="es-ES" b="1" dirty="0" smtClean="0"/>
              <a:t> </a:t>
            </a:r>
            <a:r>
              <a:rPr lang="es-ES" b="1" dirty="0" err="1" smtClean="0"/>
              <a:t>picking</a:t>
            </a:r>
            <a:r>
              <a:rPr lang="es-ES" b="1" dirty="0" smtClean="0"/>
              <a:t> up </a:t>
            </a:r>
            <a:r>
              <a:rPr lang="es-ES" b="1" dirty="0" err="1" smtClean="0"/>
              <a:t>language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…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age</a:t>
            </a:r>
            <a:r>
              <a:rPr lang="es-ES" dirty="0" smtClean="0"/>
              <a:t> of </a:t>
            </a:r>
            <a:r>
              <a:rPr lang="es-ES" dirty="0" err="1" smtClean="0"/>
              <a:t>five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age</a:t>
            </a:r>
            <a:r>
              <a:rPr lang="es-ES" dirty="0" smtClean="0"/>
              <a:t> of 20.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teenagers</a:t>
            </a:r>
            <a:r>
              <a:rPr lang="es-ES" dirty="0" smtClean="0"/>
              <a:t> </a:t>
            </a:r>
            <a:r>
              <a:rPr lang="es-ES" dirty="0" err="1" smtClean="0"/>
              <a:t>aged</a:t>
            </a:r>
            <a:r>
              <a:rPr lang="es-ES" dirty="0" smtClean="0"/>
              <a:t> 15-19.</a:t>
            </a:r>
          </a:p>
          <a:p>
            <a:pPr marL="342900" indent="-342900">
              <a:buAutoNum type="alphaLcPeriod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158" y="3448454"/>
            <a:ext cx="62076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2. </a:t>
            </a:r>
            <a:r>
              <a:rPr lang="es-ES" b="1" dirty="0" err="1" smtClean="0"/>
              <a:t>Being</a:t>
            </a:r>
            <a:r>
              <a:rPr lang="es-ES" b="1" dirty="0" smtClean="0"/>
              <a:t> </a:t>
            </a:r>
            <a:r>
              <a:rPr lang="es-ES" b="1" dirty="0" err="1" smtClean="0"/>
              <a:t>exposed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right</a:t>
            </a:r>
            <a:r>
              <a:rPr lang="es-ES" b="1" dirty="0" smtClean="0"/>
              <a:t> </a:t>
            </a:r>
            <a:r>
              <a:rPr lang="es-ES" b="1" dirty="0" err="1" smtClean="0"/>
              <a:t>level</a:t>
            </a:r>
            <a:r>
              <a:rPr lang="es-ES" b="1" dirty="0" smtClean="0"/>
              <a:t> of </a:t>
            </a:r>
            <a:r>
              <a:rPr lang="es-ES" b="1" dirty="0" err="1" smtClean="0"/>
              <a:t>language</a:t>
            </a:r>
            <a:r>
              <a:rPr lang="es-ES" b="1" dirty="0" smtClean="0"/>
              <a:t> </a:t>
            </a:r>
            <a:r>
              <a:rPr lang="es-ES" b="1" dirty="0" err="1" smtClean="0"/>
              <a:t>helps</a:t>
            </a:r>
            <a:r>
              <a:rPr lang="es-ES" b="1" dirty="0" smtClean="0"/>
              <a:t>    </a:t>
            </a:r>
            <a:r>
              <a:rPr lang="es-ES" b="1" dirty="0" err="1" smtClean="0"/>
              <a:t>learners</a:t>
            </a:r>
            <a:r>
              <a:rPr lang="es-ES" b="1" dirty="0" smtClean="0"/>
              <a:t>…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 </a:t>
            </a:r>
            <a:r>
              <a:rPr lang="es-ES" dirty="0" err="1" smtClean="0"/>
              <a:t>progress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increase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interaction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acquire</a:t>
            </a:r>
            <a:r>
              <a:rPr lang="es-ES" dirty="0" smtClean="0"/>
              <a:t> more </a:t>
            </a:r>
            <a:r>
              <a:rPr lang="es-ES" dirty="0" err="1" smtClean="0"/>
              <a:t>language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043190" y="5270419"/>
            <a:ext cx="5035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3. A </a:t>
            </a:r>
            <a:r>
              <a:rPr lang="es-ES" b="1" dirty="0" err="1" smtClean="0"/>
              <a:t>silent</a:t>
            </a:r>
            <a:r>
              <a:rPr lang="es-ES" b="1" dirty="0" smtClean="0"/>
              <a:t> </a:t>
            </a:r>
            <a:r>
              <a:rPr lang="es-ES" b="1" dirty="0" err="1" smtClean="0"/>
              <a:t>period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a time </a:t>
            </a:r>
            <a:r>
              <a:rPr lang="es-ES" b="1" dirty="0" err="1" smtClean="0"/>
              <a:t>when</a:t>
            </a:r>
            <a:r>
              <a:rPr lang="es-ES" b="1" dirty="0" smtClean="0"/>
              <a:t> </a:t>
            </a:r>
            <a:r>
              <a:rPr lang="es-ES" b="1" dirty="0" err="1" smtClean="0"/>
              <a:t>learners</a:t>
            </a:r>
            <a:r>
              <a:rPr lang="es-ES" b="1" dirty="0" smtClean="0"/>
              <a:t>…</a:t>
            </a:r>
          </a:p>
          <a:p>
            <a:pPr marL="342900" indent="-342900">
              <a:buAutoNum type="alphaLcPeriod"/>
            </a:pPr>
            <a:r>
              <a:rPr lang="es-ES" dirty="0" smtClean="0"/>
              <a:t>do </a:t>
            </a:r>
            <a:r>
              <a:rPr lang="es-ES" dirty="0" err="1" smtClean="0"/>
              <a:t>written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study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7147775" y="1223493"/>
            <a:ext cx="4610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4. </a:t>
            </a:r>
            <a:r>
              <a:rPr lang="es-ES" b="1" dirty="0" err="1" smtClean="0"/>
              <a:t>Acquiring</a:t>
            </a:r>
            <a:r>
              <a:rPr lang="es-ES" b="1" dirty="0" smtClean="0"/>
              <a:t> </a:t>
            </a:r>
            <a:r>
              <a:rPr lang="es-ES" b="1" dirty="0" err="1" smtClean="0"/>
              <a:t>language</a:t>
            </a:r>
            <a:r>
              <a:rPr lang="es-ES" b="1" dirty="0" smtClean="0"/>
              <a:t> </a:t>
            </a:r>
            <a:r>
              <a:rPr lang="es-ES" b="1" dirty="0" err="1" smtClean="0"/>
              <a:t>involves</a:t>
            </a:r>
            <a:r>
              <a:rPr lang="es-ES" b="1" dirty="0" smtClean="0"/>
              <a:t>…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studying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grammar</a:t>
            </a:r>
            <a:r>
              <a:rPr lang="es-ES" dirty="0" smtClean="0"/>
              <a:t> </a:t>
            </a:r>
            <a:r>
              <a:rPr lang="es-ES" dirty="0" err="1" smtClean="0"/>
              <a:t>carefully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listening</a:t>
            </a:r>
            <a:r>
              <a:rPr lang="es-ES" dirty="0" smtClean="0"/>
              <a:t> </a:t>
            </a: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language-focused</a:t>
            </a:r>
            <a:r>
              <a:rPr lang="es-ES" dirty="0" smtClean="0"/>
              <a:t> </a:t>
            </a:r>
            <a:r>
              <a:rPr lang="es-ES" dirty="0" err="1" smtClean="0"/>
              <a:t>exercises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learning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hearing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reading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7173533" y="3583326"/>
            <a:ext cx="4610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5. </a:t>
            </a:r>
            <a:r>
              <a:rPr lang="es-ES" b="1" dirty="0" err="1" smtClean="0"/>
              <a:t>When</a:t>
            </a:r>
            <a:r>
              <a:rPr lang="es-ES" b="1" dirty="0" smtClean="0"/>
              <a:t> </a:t>
            </a:r>
            <a:r>
              <a:rPr lang="es-ES" b="1" dirty="0" err="1" smtClean="0"/>
              <a:t>we</a:t>
            </a:r>
            <a:r>
              <a:rPr lang="es-ES" b="1" dirty="0" smtClean="0"/>
              <a:t> </a:t>
            </a:r>
            <a:r>
              <a:rPr lang="es-ES" b="1" dirty="0" err="1" smtClean="0"/>
              <a:t>focus</a:t>
            </a:r>
            <a:r>
              <a:rPr lang="es-ES" b="1" dirty="0" smtClean="0"/>
              <a:t>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form</a:t>
            </a:r>
            <a:r>
              <a:rPr lang="es-ES" b="1" dirty="0" smtClean="0"/>
              <a:t> of </a:t>
            </a:r>
            <a:r>
              <a:rPr lang="es-ES" b="1" dirty="0" err="1" smtClean="0"/>
              <a:t>language</a:t>
            </a:r>
            <a:r>
              <a:rPr lang="es-ES" b="1" dirty="0" smtClean="0"/>
              <a:t> </a:t>
            </a:r>
            <a:r>
              <a:rPr lang="es-ES" b="1" dirty="0" err="1" smtClean="0"/>
              <a:t>we</a:t>
            </a:r>
            <a:r>
              <a:rPr lang="es-ES" b="1" dirty="0" smtClean="0"/>
              <a:t>…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talk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classmates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/>
            </a:pPr>
            <a:r>
              <a:rPr lang="es-ES" dirty="0" err="1" smtClean="0"/>
              <a:t>pay</a:t>
            </a:r>
            <a:r>
              <a:rPr lang="es-ES" dirty="0" smtClean="0"/>
              <a:t> </a:t>
            </a:r>
            <a:r>
              <a:rPr lang="es-ES" dirty="0" err="1" smtClean="0"/>
              <a:t>attention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accuracy</a:t>
            </a:r>
            <a:r>
              <a:rPr lang="es-ES" dirty="0" smtClean="0"/>
              <a:t> and use.</a:t>
            </a:r>
          </a:p>
          <a:p>
            <a:pPr marL="342900" indent="-342900">
              <a:buAutoNum type="alphaLcPeriod"/>
            </a:pPr>
            <a:r>
              <a:rPr lang="es-ES" dirty="0" smtClean="0"/>
              <a:t>listen </a:t>
            </a:r>
            <a:r>
              <a:rPr lang="es-ES" dirty="0" err="1" smtClean="0"/>
              <a:t>to</a:t>
            </a:r>
            <a:r>
              <a:rPr lang="es-ES" dirty="0" smtClean="0"/>
              <a:t> videos and </a:t>
            </a:r>
            <a:r>
              <a:rPr lang="es-ES" dirty="0" err="1" smtClean="0"/>
              <a:t>podcasts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6246252" y="5536229"/>
            <a:ext cx="5537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b="1" i="1" dirty="0" err="1" smtClean="0">
                <a:solidFill>
                  <a:srgbClr val="C00000"/>
                </a:solidFill>
              </a:rPr>
              <a:t>Which</a:t>
            </a:r>
            <a:r>
              <a:rPr lang="es-ES" b="1" i="1" dirty="0" smtClean="0">
                <a:solidFill>
                  <a:srgbClr val="C00000"/>
                </a:solidFill>
              </a:rPr>
              <a:t> </a:t>
            </a:r>
            <a:r>
              <a:rPr lang="es-ES" b="1" i="1" dirty="0" err="1" smtClean="0">
                <a:solidFill>
                  <a:srgbClr val="C00000"/>
                </a:solidFill>
              </a:rPr>
              <a:t>method</a:t>
            </a:r>
            <a:r>
              <a:rPr lang="es-ES" b="1" i="1" dirty="0" smtClean="0">
                <a:solidFill>
                  <a:srgbClr val="C00000"/>
                </a:solidFill>
              </a:rPr>
              <a:t> of </a:t>
            </a:r>
            <a:r>
              <a:rPr lang="es-ES" b="1" i="1" dirty="0" err="1" smtClean="0">
                <a:solidFill>
                  <a:srgbClr val="C00000"/>
                </a:solidFill>
              </a:rPr>
              <a:t>learning</a:t>
            </a:r>
            <a:r>
              <a:rPr lang="es-ES" b="1" i="1" dirty="0" smtClean="0">
                <a:solidFill>
                  <a:srgbClr val="C00000"/>
                </a:solidFill>
              </a:rPr>
              <a:t> do </a:t>
            </a:r>
            <a:r>
              <a:rPr lang="es-ES" b="1" i="1" dirty="0" err="1" smtClean="0">
                <a:solidFill>
                  <a:srgbClr val="C00000"/>
                </a:solidFill>
              </a:rPr>
              <a:t>you</a:t>
            </a:r>
            <a:r>
              <a:rPr lang="es-ES" b="1" i="1" dirty="0" smtClean="0">
                <a:solidFill>
                  <a:srgbClr val="C00000"/>
                </a:solidFill>
              </a:rPr>
              <a:t> </a:t>
            </a:r>
            <a:r>
              <a:rPr lang="es-ES" b="1" i="1" dirty="0" err="1" smtClean="0">
                <a:solidFill>
                  <a:srgbClr val="C00000"/>
                </a:solidFill>
              </a:rPr>
              <a:t>prefer</a:t>
            </a:r>
            <a:r>
              <a:rPr lang="es-ES" b="1" i="1" dirty="0" smtClean="0">
                <a:solidFill>
                  <a:srgbClr val="C00000"/>
                </a:solidFill>
              </a:rPr>
              <a:t>: </a:t>
            </a:r>
            <a:r>
              <a:rPr lang="es-ES" b="1" i="1" dirty="0" err="1" smtClean="0">
                <a:solidFill>
                  <a:srgbClr val="C00000"/>
                </a:solidFill>
              </a:rPr>
              <a:t>communicative</a:t>
            </a:r>
            <a:r>
              <a:rPr lang="es-ES" b="1" i="1" dirty="0" smtClean="0">
                <a:solidFill>
                  <a:srgbClr val="C00000"/>
                </a:solidFill>
              </a:rPr>
              <a:t>, </a:t>
            </a:r>
            <a:r>
              <a:rPr lang="es-ES" b="1" i="1" dirty="0" err="1" smtClean="0">
                <a:solidFill>
                  <a:srgbClr val="C00000"/>
                </a:solidFill>
              </a:rPr>
              <a:t>form-focused</a:t>
            </a:r>
            <a:r>
              <a:rPr lang="es-ES" b="1" i="1" dirty="0" smtClean="0">
                <a:solidFill>
                  <a:srgbClr val="C00000"/>
                </a:solidFill>
              </a:rPr>
              <a:t>, gramar-</a:t>
            </a:r>
            <a:r>
              <a:rPr lang="es-ES" b="1" i="1" dirty="0" err="1" smtClean="0">
                <a:solidFill>
                  <a:srgbClr val="C00000"/>
                </a:solidFill>
              </a:rPr>
              <a:t>translation</a:t>
            </a:r>
            <a:r>
              <a:rPr lang="es-ES" b="1" i="1" dirty="0" smtClean="0">
                <a:solidFill>
                  <a:srgbClr val="C00000"/>
                </a:solidFill>
              </a:rPr>
              <a:t>, </a:t>
            </a:r>
            <a:r>
              <a:rPr lang="es-ES" b="1" i="1" dirty="0" err="1" smtClean="0">
                <a:solidFill>
                  <a:srgbClr val="C00000"/>
                </a:solidFill>
              </a:rPr>
              <a:t>or</a:t>
            </a:r>
            <a:r>
              <a:rPr lang="es-ES" b="1" i="1" dirty="0" smtClean="0">
                <a:solidFill>
                  <a:srgbClr val="C00000"/>
                </a:solidFill>
              </a:rPr>
              <a:t> a </a:t>
            </a:r>
            <a:r>
              <a:rPr lang="es-ES" b="1" i="1" dirty="0" err="1" smtClean="0">
                <a:solidFill>
                  <a:srgbClr val="C00000"/>
                </a:solidFill>
              </a:rPr>
              <a:t>combination</a:t>
            </a:r>
            <a:r>
              <a:rPr lang="es-ES" b="1" i="1" dirty="0" smtClean="0">
                <a:solidFill>
                  <a:srgbClr val="C00000"/>
                </a:solidFill>
              </a:rPr>
              <a:t> of </a:t>
            </a:r>
            <a:r>
              <a:rPr lang="es-ES" b="1" i="1" dirty="0" err="1" smtClean="0">
                <a:solidFill>
                  <a:srgbClr val="C00000"/>
                </a:solidFill>
              </a:rPr>
              <a:t>these</a:t>
            </a:r>
            <a:r>
              <a:rPr lang="es-ES" b="1" i="1" dirty="0" smtClean="0">
                <a:solidFill>
                  <a:srgbClr val="C00000"/>
                </a:solidFill>
              </a:rPr>
              <a:t>? </a:t>
            </a:r>
            <a:r>
              <a:rPr lang="es-ES" b="1" i="1" dirty="0" err="1" smtClean="0">
                <a:solidFill>
                  <a:srgbClr val="C00000"/>
                </a:solidFill>
              </a:rPr>
              <a:t>Why</a:t>
            </a:r>
            <a:r>
              <a:rPr lang="es-ES" b="1" i="1" dirty="0" smtClean="0">
                <a:solidFill>
                  <a:srgbClr val="C00000"/>
                </a:solidFill>
              </a:rPr>
              <a:t>?</a:t>
            </a:r>
            <a:endParaRPr lang="es-ES" b="1" i="1" dirty="0">
              <a:solidFill>
                <a:srgbClr val="C0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06062" y="1777490"/>
            <a:ext cx="940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s-ES" sz="5400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☞</a:t>
            </a:r>
            <a:r>
              <a:rPr lang="es-ES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 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441583" y="4147669"/>
            <a:ext cx="940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s-ES" sz="5400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☞</a:t>
            </a:r>
            <a:r>
              <a:rPr lang="es-ES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 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441583" y="2100656"/>
            <a:ext cx="940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s-ES" sz="5400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☞</a:t>
            </a:r>
            <a:r>
              <a:rPr lang="es-ES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 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32704" y="5830974"/>
            <a:ext cx="940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s-ES" sz="5400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☞</a:t>
            </a:r>
            <a:r>
              <a:rPr lang="es-ES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 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93183" y="4292886"/>
            <a:ext cx="940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s-ES" sz="5400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☞</a:t>
            </a:r>
            <a:r>
              <a:rPr lang="es-ES" dirty="0" smtClean="0">
                <a:solidFill>
                  <a:srgbClr val="C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  </a:t>
            </a:r>
            <a:endParaRPr lang="es-E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7" grpId="0" build="p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1466</TotalTime>
  <Words>783</Words>
  <Application>Microsoft Office PowerPoint</Application>
  <PresentationFormat>Panorámica</PresentationFormat>
  <Paragraphs>106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Berlin Sans FB</vt:lpstr>
      <vt:lpstr>Century Gothic</vt:lpstr>
      <vt:lpstr>Comic Sans MS</vt:lpstr>
      <vt:lpstr>Courier New</vt:lpstr>
      <vt:lpstr>Segoe UI Symbol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LEARNER CHARACTERISTICS</dc:title>
  <dc:creator>TEACHERS</dc:creator>
  <cp:lastModifiedBy>Note</cp:lastModifiedBy>
  <cp:revision>109</cp:revision>
  <dcterms:created xsi:type="dcterms:W3CDTF">2020-02-07T23:39:26Z</dcterms:created>
  <dcterms:modified xsi:type="dcterms:W3CDTF">2020-03-25T21:53:21Z</dcterms:modified>
</cp:coreProperties>
</file>